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7"/>
  </p:notesMasterIdLst>
  <p:sldIdLst>
    <p:sldId id="256" r:id="rId2"/>
    <p:sldId id="258" r:id="rId3"/>
    <p:sldId id="259" r:id="rId4"/>
    <p:sldId id="263" r:id="rId5"/>
    <p:sldId id="307" r:id="rId6"/>
    <p:sldId id="320" r:id="rId7"/>
    <p:sldId id="340" r:id="rId8"/>
    <p:sldId id="321" r:id="rId9"/>
    <p:sldId id="337" r:id="rId10"/>
    <p:sldId id="338" r:id="rId11"/>
    <p:sldId id="339" r:id="rId12"/>
    <p:sldId id="317" r:id="rId13"/>
    <p:sldId id="270" r:id="rId14"/>
    <p:sldId id="309" r:id="rId15"/>
    <p:sldId id="336" r:id="rId16"/>
    <p:sldId id="335" r:id="rId17"/>
    <p:sldId id="310" r:id="rId18"/>
    <p:sldId id="325" r:id="rId19"/>
    <p:sldId id="342" r:id="rId20"/>
    <p:sldId id="343" r:id="rId21"/>
    <p:sldId id="344" r:id="rId22"/>
    <p:sldId id="346" r:id="rId23"/>
    <p:sldId id="347" r:id="rId24"/>
    <p:sldId id="348" r:id="rId25"/>
    <p:sldId id="349" r:id="rId26"/>
    <p:sldId id="350" r:id="rId27"/>
    <p:sldId id="351" r:id="rId28"/>
    <p:sldId id="352" r:id="rId29"/>
    <p:sldId id="363" r:id="rId30"/>
    <p:sldId id="353" r:id="rId31"/>
    <p:sldId id="354" r:id="rId32"/>
    <p:sldId id="355" r:id="rId33"/>
    <p:sldId id="356" r:id="rId34"/>
    <p:sldId id="357" r:id="rId35"/>
    <p:sldId id="362" r:id="rId36"/>
    <p:sldId id="358" r:id="rId37"/>
    <p:sldId id="359" r:id="rId38"/>
    <p:sldId id="364" r:id="rId39"/>
    <p:sldId id="360" r:id="rId40"/>
    <p:sldId id="361" r:id="rId41"/>
    <p:sldId id="313" r:id="rId42"/>
    <p:sldId id="365" r:id="rId43"/>
    <p:sldId id="314" r:id="rId44"/>
    <p:sldId id="327" r:id="rId45"/>
    <p:sldId id="285" r:id="rId46"/>
  </p:sldIdLst>
  <p:sldSz cx="9144000" cy="5143500" type="screen16x9"/>
  <p:notesSz cx="6858000" cy="9144000"/>
  <p:embeddedFontLst>
    <p:embeddedFont>
      <p:font typeface="Big Shoulders Text Black" panose="020B0604020202020204" charset="0"/>
      <p:bold r:id="rId48"/>
    </p:embeddedFont>
    <p:embeddedFont>
      <p:font typeface="Bigshot One" panose="020B0604020202020204" charset="0"/>
      <p:regular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Georgia" panose="02040502050405020303" pitchFamily="18" charset="0"/>
      <p:regular r:id="rId55"/>
      <p:bold r:id="rId56"/>
      <p:italic r:id="rId57"/>
      <p:boldItalic r:id="rId58"/>
    </p:embeddedFont>
    <p:embeddedFont>
      <p:font typeface="Overpass"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D7B83-FA16-410E-98C1-3739BC71DBAE}">
  <a:tblStyle styleId="{716D7B83-FA16-410E-98C1-3739BC71DB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508" autoAdjust="0"/>
    <p:restoredTop sz="94660"/>
  </p:normalViewPr>
  <p:slideViewPr>
    <p:cSldViewPr snapToGrid="0">
      <p:cViewPr varScale="1">
        <p:scale>
          <a:sx n="150" d="100"/>
          <a:sy n="150" d="100"/>
        </p:scale>
        <p:origin x="13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f08aea85b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f08aea85b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810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946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13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3227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13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558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152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936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f08aea85b7_0_18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f08aea85b7_0_18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358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947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178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689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340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3423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4183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42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939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4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792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750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890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129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62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155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221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8974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10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70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384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12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810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578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3504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893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128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028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4478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041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0" name="Google Shape;10;p2"/>
          <p:cNvCxnSpPr>
            <a:stCxn id="11" idx="1"/>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cxnSp>
        <p:nvCxnSpPr>
          <p:cNvPr id="12" name="Google Shape;12;p2"/>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 name="Google Shape;13;p2"/>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14" name="Google Shape;14;p2"/>
          <p:cNvCxnSpPr/>
          <p:nvPr/>
        </p:nvCxnSpPr>
        <p:spPr>
          <a:xfrm rot="10800000">
            <a:off x="1273125"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rot="10800000">
            <a:off x="1483650" y="388892"/>
            <a:ext cx="837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rot="10800000">
            <a:off x="1694175" y="388892"/>
            <a:ext cx="83700" cy="0"/>
          </a:xfrm>
          <a:prstGeom prst="straightConnector1">
            <a:avLst/>
          </a:prstGeom>
          <a:noFill/>
          <a:ln w="28575" cap="flat" cmpd="sng">
            <a:solidFill>
              <a:schemeClr val="dk1"/>
            </a:solidFill>
            <a:prstDash val="solid"/>
            <a:round/>
            <a:headEnd type="none" w="med" len="med"/>
            <a:tailEnd type="none" w="med" len="med"/>
          </a:ln>
        </p:spPr>
      </p:cxnSp>
      <p:sp>
        <p:nvSpPr>
          <p:cNvPr id="17" name="Google Shape;17;p2"/>
          <p:cNvSpPr txBox="1">
            <a:spLocks noGrp="1"/>
          </p:cNvSpPr>
          <p:nvPr>
            <p:ph type="ctrTitle"/>
          </p:nvPr>
        </p:nvSpPr>
        <p:spPr>
          <a:xfrm>
            <a:off x="713100" y="1225950"/>
            <a:ext cx="5792100" cy="269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rgbClr val="191919"/>
              </a:buClr>
              <a:buSzPts val="5200"/>
              <a:buFont typeface="Bigshot One"/>
              <a:buNone/>
              <a:defRPr sz="7700">
                <a:latin typeface="Bigshot One"/>
                <a:ea typeface="Bigshot One"/>
                <a:cs typeface="Bigshot One"/>
                <a:sym typeface="Bigshot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GB"/>
              <a:t>Click to edit Master title style</a:t>
            </a:r>
            <a:endParaRPr/>
          </a:p>
        </p:txBody>
      </p:sp>
      <p:sp>
        <p:nvSpPr>
          <p:cNvPr id="18" name="Google Shape;18;p2"/>
          <p:cNvSpPr txBox="1">
            <a:spLocks noGrp="1"/>
          </p:cNvSpPr>
          <p:nvPr>
            <p:ph type="subTitle" idx="1"/>
          </p:nvPr>
        </p:nvSpPr>
        <p:spPr>
          <a:xfrm>
            <a:off x="5364400" y="3594700"/>
            <a:ext cx="2973000" cy="92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GB"/>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1" name="Google Shape;21;p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 name="Google Shape;22;p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3" name="Google Shape;23;p3"/>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GB"/>
              <a:t>Click to edit Master title style</a:t>
            </a:r>
            <a:endParaRPr/>
          </a:p>
        </p:txBody>
      </p:sp>
      <p:sp>
        <p:nvSpPr>
          <p:cNvPr id="24" name="Google Shape;24;p3"/>
          <p:cNvSpPr txBox="1">
            <a:spLocks noGrp="1"/>
          </p:cNvSpPr>
          <p:nvPr>
            <p:ph type="title" idx="2" hasCustomPrompt="1"/>
          </p:nvPr>
        </p:nvSpPr>
        <p:spPr>
          <a:xfrm>
            <a:off x="4968525" y="987538"/>
            <a:ext cx="251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26" name="Google Shape;26;p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52" name="Google Shape;52;p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53" name="Google Shape;53;p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54;p7"/>
          <p:cNvSpPr txBox="1">
            <a:spLocks noGrp="1"/>
          </p:cNvSpPr>
          <p:nvPr>
            <p:ph type="body" idx="1"/>
          </p:nvPr>
        </p:nvSpPr>
        <p:spPr>
          <a:xfrm>
            <a:off x="720000" y="1670525"/>
            <a:ext cx="42948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600">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pPr lvl="0"/>
            <a:r>
              <a:rPr lang="en-GB"/>
              <a:t>Click to edit Master text styles</a:t>
            </a:r>
          </a:p>
        </p:txBody>
      </p:sp>
      <p:sp>
        <p:nvSpPr>
          <p:cNvPr id="55" name="Google Shape;55;p7"/>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cxnSp>
        <p:nvCxnSpPr>
          <p:cNvPr id="56" name="Google Shape;56;p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86" name="Google Shape;86;p13"/>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3"/>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88" name="Google Shape;88;p1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89" name="Google Shape;89;p1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0" name="Google Shape;90;p13"/>
          <p:cNvSpPr txBox="1">
            <a:spLocks noGrp="1"/>
          </p:cNvSpPr>
          <p:nvPr>
            <p:ph type="title" hasCustomPrompt="1"/>
          </p:nvPr>
        </p:nvSpPr>
        <p:spPr>
          <a:xfrm>
            <a:off x="891364"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1" name="Google Shape;91;p13"/>
          <p:cNvSpPr txBox="1">
            <a:spLocks noGrp="1"/>
          </p:cNvSpPr>
          <p:nvPr>
            <p:ph type="subTitle" idx="3"/>
          </p:nvPr>
        </p:nvSpPr>
        <p:spPr>
          <a:xfrm flipH="1">
            <a:off x="1782000" y="3802075"/>
            <a:ext cx="2739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2" name="Google Shape;92;p13"/>
          <p:cNvSpPr txBox="1">
            <a:spLocks noGrp="1"/>
          </p:cNvSpPr>
          <p:nvPr>
            <p:ph type="subTitle" idx="4"/>
          </p:nvPr>
        </p:nvSpPr>
        <p:spPr>
          <a:xfrm flipH="1">
            <a:off x="1781974" y="3213450"/>
            <a:ext cx="17127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3" name="Google Shape;93;p1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4" name="Google Shape;94;p1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5" name="Google Shape;95;p1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r>
              <a:rPr lang="en-GB"/>
              <a:t>Click to edit Master subtitle style</a:t>
            </a:r>
            <a:endParaRPr/>
          </a:p>
        </p:txBody>
      </p:sp>
      <p:sp>
        <p:nvSpPr>
          <p:cNvPr id="96" name="Google Shape;96;p13"/>
          <p:cNvSpPr txBox="1">
            <a:spLocks noGrp="1"/>
          </p:cNvSpPr>
          <p:nvPr>
            <p:ph type="subTitle" idx="8"/>
          </p:nvPr>
        </p:nvSpPr>
        <p:spPr>
          <a:xfrm flipH="1">
            <a:off x="5613288" y="3213450"/>
            <a:ext cx="2068500" cy="69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Big Shoulders Text Black"/>
              <a:buNone/>
              <a:defRPr sz="2300">
                <a:solidFill>
                  <a:schemeClr val="dk1"/>
                </a:solidFill>
                <a:latin typeface="Bigshot One"/>
                <a:ea typeface="Bigshot One"/>
                <a:cs typeface="Bigshot One"/>
                <a:sym typeface="Bigshot One"/>
              </a:defRPr>
            </a:lvl1pPr>
            <a:lvl2pPr lvl="1"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2pPr>
            <a:lvl3pPr lvl="2"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3pPr>
            <a:lvl4pPr lvl="3"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4pPr>
            <a:lvl5pPr lvl="4"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5pPr>
            <a:lvl6pPr lvl="5"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6pPr>
            <a:lvl7pPr lvl="6"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7pPr>
            <a:lvl8pPr lvl="7"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8pPr>
            <a:lvl9pPr lvl="8" rtl="0">
              <a:lnSpc>
                <a:spcPct val="100000"/>
              </a:lnSpc>
              <a:spcBef>
                <a:spcPts val="0"/>
              </a:spcBef>
              <a:spcAft>
                <a:spcPts val="0"/>
              </a:spcAft>
              <a:buClr>
                <a:schemeClr val="dk1"/>
              </a:buClr>
              <a:buSzPts val="1800"/>
              <a:buFont typeface="Big Shoulders Text Black"/>
              <a:buNone/>
              <a:defRPr sz="1800">
                <a:solidFill>
                  <a:schemeClr val="dk1"/>
                </a:solidFill>
                <a:latin typeface="Big Shoulders Text Black"/>
                <a:ea typeface="Big Shoulders Text Black"/>
                <a:cs typeface="Big Shoulders Text Black"/>
                <a:sym typeface="Big Shoulders Text Black"/>
              </a:defRPr>
            </a:lvl9pPr>
          </a:lstStyle>
          <a:p>
            <a:r>
              <a:rPr lang="en-GB"/>
              <a:t>Click to edit Master subtitle style</a:t>
            </a:r>
            <a:endParaRPr/>
          </a:p>
        </p:txBody>
      </p:sp>
      <p:sp>
        <p:nvSpPr>
          <p:cNvPr id="97" name="Google Shape;97;p13"/>
          <p:cNvSpPr txBox="1">
            <a:spLocks noGrp="1"/>
          </p:cNvSpPr>
          <p:nvPr>
            <p:ph type="title" idx="9" hasCustomPrompt="1"/>
          </p:nvPr>
        </p:nvSpPr>
        <p:spPr>
          <a:xfrm>
            <a:off x="891421"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8" name="Google Shape;98;p13"/>
          <p:cNvSpPr txBox="1">
            <a:spLocks noGrp="1"/>
          </p:cNvSpPr>
          <p:nvPr>
            <p:ph type="title" idx="13" hasCustomPrompt="1"/>
          </p:nvPr>
        </p:nvSpPr>
        <p:spPr>
          <a:xfrm>
            <a:off x="4741802" y="1642080"/>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99" name="Google Shape;99;p13"/>
          <p:cNvSpPr txBox="1">
            <a:spLocks noGrp="1"/>
          </p:cNvSpPr>
          <p:nvPr>
            <p:ph type="title" idx="14" hasCustomPrompt="1"/>
          </p:nvPr>
        </p:nvSpPr>
        <p:spPr>
          <a:xfrm>
            <a:off x="4741802" y="3265794"/>
            <a:ext cx="757200" cy="4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400"/>
              <a:buNone/>
              <a:defRPr sz="2900"/>
            </a:lvl1pPr>
            <a:lvl2pPr lvl="1" algn="r" rtl="0">
              <a:spcBef>
                <a:spcPts val="0"/>
              </a:spcBef>
              <a:spcAft>
                <a:spcPts val="0"/>
              </a:spcAft>
              <a:buSzPts val="2400"/>
              <a:buFont typeface="Overpass"/>
              <a:buNone/>
              <a:defRPr sz="2400" b="1">
                <a:latin typeface="Overpass"/>
                <a:ea typeface="Overpass"/>
                <a:cs typeface="Overpass"/>
                <a:sym typeface="Overpass"/>
              </a:defRPr>
            </a:lvl2pPr>
            <a:lvl3pPr lvl="2" algn="r" rtl="0">
              <a:spcBef>
                <a:spcPts val="0"/>
              </a:spcBef>
              <a:spcAft>
                <a:spcPts val="0"/>
              </a:spcAft>
              <a:buSzPts val="2400"/>
              <a:buFont typeface="Overpass"/>
              <a:buNone/>
              <a:defRPr sz="2400" b="1">
                <a:latin typeface="Overpass"/>
                <a:ea typeface="Overpass"/>
                <a:cs typeface="Overpass"/>
                <a:sym typeface="Overpass"/>
              </a:defRPr>
            </a:lvl3pPr>
            <a:lvl4pPr lvl="3" algn="r" rtl="0">
              <a:spcBef>
                <a:spcPts val="0"/>
              </a:spcBef>
              <a:spcAft>
                <a:spcPts val="0"/>
              </a:spcAft>
              <a:buSzPts val="2400"/>
              <a:buFont typeface="Overpass"/>
              <a:buNone/>
              <a:defRPr sz="2400" b="1">
                <a:latin typeface="Overpass"/>
                <a:ea typeface="Overpass"/>
                <a:cs typeface="Overpass"/>
                <a:sym typeface="Overpass"/>
              </a:defRPr>
            </a:lvl4pPr>
            <a:lvl5pPr lvl="4" algn="r" rtl="0">
              <a:spcBef>
                <a:spcPts val="0"/>
              </a:spcBef>
              <a:spcAft>
                <a:spcPts val="0"/>
              </a:spcAft>
              <a:buSzPts val="2400"/>
              <a:buFont typeface="Overpass"/>
              <a:buNone/>
              <a:defRPr sz="2400" b="1">
                <a:latin typeface="Overpass"/>
                <a:ea typeface="Overpass"/>
                <a:cs typeface="Overpass"/>
                <a:sym typeface="Overpass"/>
              </a:defRPr>
            </a:lvl5pPr>
            <a:lvl6pPr lvl="5" algn="r" rtl="0">
              <a:spcBef>
                <a:spcPts val="0"/>
              </a:spcBef>
              <a:spcAft>
                <a:spcPts val="0"/>
              </a:spcAft>
              <a:buSzPts val="2400"/>
              <a:buFont typeface="Overpass"/>
              <a:buNone/>
              <a:defRPr sz="2400" b="1">
                <a:latin typeface="Overpass"/>
                <a:ea typeface="Overpass"/>
                <a:cs typeface="Overpass"/>
                <a:sym typeface="Overpass"/>
              </a:defRPr>
            </a:lvl6pPr>
            <a:lvl7pPr lvl="6" algn="r" rtl="0">
              <a:spcBef>
                <a:spcPts val="0"/>
              </a:spcBef>
              <a:spcAft>
                <a:spcPts val="0"/>
              </a:spcAft>
              <a:buSzPts val="2400"/>
              <a:buFont typeface="Overpass"/>
              <a:buNone/>
              <a:defRPr sz="2400" b="1">
                <a:latin typeface="Overpass"/>
                <a:ea typeface="Overpass"/>
                <a:cs typeface="Overpass"/>
                <a:sym typeface="Overpass"/>
              </a:defRPr>
            </a:lvl7pPr>
            <a:lvl8pPr lvl="7" algn="r" rtl="0">
              <a:spcBef>
                <a:spcPts val="0"/>
              </a:spcBef>
              <a:spcAft>
                <a:spcPts val="0"/>
              </a:spcAft>
              <a:buSzPts val="2400"/>
              <a:buFont typeface="Overpass"/>
              <a:buNone/>
              <a:defRPr sz="2400" b="1">
                <a:latin typeface="Overpass"/>
                <a:ea typeface="Overpass"/>
                <a:cs typeface="Overpass"/>
                <a:sym typeface="Overpass"/>
              </a:defRPr>
            </a:lvl8pPr>
            <a:lvl9pPr lvl="8" algn="r" rtl="0">
              <a:spcBef>
                <a:spcPts val="0"/>
              </a:spcBef>
              <a:spcAft>
                <a:spcPts val="0"/>
              </a:spcAft>
              <a:buSzPts val="2400"/>
              <a:buFont typeface="Overpass"/>
              <a:buNone/>
              <a:defRPr sz="2400" b="1">
                <a:latin typeface="Overpass"/>
                <a:ea typeface="Overpass"/>
                <a:cs typeface="Overpass"/>
                <a:sym typeface="Overpass"/>
              </a:defRPr>
            </a:lvl9pPr>
          </a:lstStyle>
          <a:p>
            <a:r>
              <a:t>xx%</a:t>
            </a:r>
          </a:p>
        </p:txBody>
      </p:sp>
      <p:sp>
        <p:nvSpPr>
          <p:cNvPr id="100" name="Google Shape;100;p1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cxnSp>
        <p:nvCxnSpPr>
          <p:cNvPr id="101" name="Google Shape;101;p13"/>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28" name="Google Shape;128;p1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29" name="Google Shape;129;p1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0" name="Google Shape;130;p17"/>
          <p:cNvSpPr txBox="1">
            <a:spLocks noGrp="1"/>
          </p:cNvSpPr>
          <p:nvPr>
            <p:ph type="title"/>
          </p:nvPr>
        </p:nvSpPr>
        <p:spPr>
          <a:xfrm>
            <a:off x="713100" y="1153250"/>
            <a:ext cx="3765900" cy="2190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1" name="Google Shape;131;p17"/>
          <p:cNvSpPr txBox="1">
            <a:spLocks noGrp="1"/>
          </p:cNvSpPr>
          <p:nvPr>
            <p:ph type="subTitle" idx="1"/>
          </p:nvPr>
        </p:nvSpPr>
        <p:spPr>
          <a:xfrm>
            <a:off x="4326850" y="3599400"/>
            <a:ext cx="4097100" cy="100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132" name="Google Shape;132;p1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33"/>
        <p:cNvGrpSpPr/>
        <p:nvPr/>
      </p:nvGrpSpPr>
      <p:grpSpPr>
        <a:xfrm>
          <a:off x="0" y="0"/>
          <a:ext cx="0" cy="0"/>
          <a:chOff x="0" y="0"/>
          <a:chExt cx="0" cy="0"/>
        </a:xfrm>
      </p:grpSpPr>
      <p:pic>
        <p:nvPicPr>
          <p:cNvPr id="134" name="Google Shape;134;p18"/>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135" name="Google Shape;135;p18"/>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136" name="Google Shape;136;p18"/>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137" name="Google Shape;137;p18"/>
          <p:cNvSpPr txBox="1">
            <a:spLocks noGrp="1"/>
          </p:cNvSpPr>
          <p:nvPr>
            <p:ph type="title"/>
          </p:nvPr>
        </p:nvSpPr>
        <p:spPr>
          <a:xfrm>
            <a:off x="720000" y="1369188"/>
            <a:ext cx="2646900" cy="1080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138" name="Google Shape;138;p18"/>
          <p:cNvSpPr txBox="1">
            <a:spLocks noGrp="1"/>
          </p:cNvSpPr>
          <p:nvPr>
            <p:ph type="subTitle" idx="1"/>
          </p:nvPr>
        </p:nvSpPr>
        <p:spPr>
          <a:xfrm>
            <a:off x="720000" y="2544063"/>
            <a:ext cx="26469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139" name="Google Shape;139;p18"/>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22"/>
        <p:cNvGrpSpPr/>
        <p:nvPr/>
      </p:nvGrpSpPr>
      <p:grpSpPr>
        <a:xfrm>
          <a:off x="0" y="0"/>
          <a:ext cx="0" cy="0"/>
          <a:chOff x="0" y="0"/>
          <a:chExt cx="0" cy="0"/>
        </a:xfrm>
      </p:grpSpPr>
      <p:pic>
        <p:nvPicPr>
          <p:cNvPr id="223" name="Google Shape;223;p26"/>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24" name="Google Shape;224;p26"/>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25" name="Google Shape;225;p26"/>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sp>
        <p:nvSpPr>
          <p:cNvPr id="226" name="Google Shape;226;p26"/>
          <p:cNvSpPr txBox="1"/>
          <p:nvPr/>
        </p:nvSpPr>
        <p:spPr>
          <a:xfrm>
            <a:off x="4386850" y="3683637"/>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Calibri"/>
                <a:ea typeface="Calibri"/>
                <a:cs typeface="Calibri"/>
                <a:sym typeface="Calibri"/>
              </a:rPr>
              <a:t>CREDITS: This presentation template was created by </a:t>
            </a:r>
            <a:r>
              <a:rPr lang="en" sz="10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Slidesgo</a:t>
            </a:r>
            <a:r>
              <a:rPr lang="en" sz="1000">
                <a:solidFill>
                  <a:schemeClr val="dk1"/>
                </a:solidFill>
                <a:latin typeface="Calibri"/>
                <a:ea typeface="Calibri"/>
                <a:cs typeface="Calibri"/>
                <a:sym typeface="Calibri"/>
              </a:rPr>
              <a:t>, including icons by </a:t>
            </a:r>
            <a:r>
              <a:rPr lang="en" sz="1000">
                <a:solidFill>
                  <a:schemeClr val="dk1"/>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Flaticon</a:t>
            </a:r>
            <a:r>
              <a:rPr lang="en" sz="1000">
                <a:solidFill>
                  <a:schemeClr val="dk1"/>
                </a:solidFill>
                <a:latin typeface="Calibri"/>
                <a:ea typeface="Calibri"/>
                <a:cs typeface="Calibri"/>
                <a:sym typeface="Calibri"/>
              </a:rPr>
              <a:t> and infographics &amp; images by </a:t>
            </a:r>
            <a:r>
              <a:rPr lang="en" sz="10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Freepik</a:t>
            </a:r>
            <a:endParaRPr sz="1000">
              <a:solidFill>
                <a:schemeClr val="dk1"/>
              </a:solidFill>
              <a:latin typeface="Calibri"/>
              <a:ea typeface="Calibri"/>
              <a:cs typeface="Calibri"/>
              <a:sym typeface="Calibri"/>
            </a:endParaRPr>
          </a:p>
        </p:txBody>
      </p:sp>
      <p:sp>
        <p:nvSpPr>
          <p:cNvPr id="227" name="Google Shape;227;p26"/>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4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GB"/>
              <a:t>Click to edit Master title style</a:t>
            </a:r>
            <a:endParaRPr/>
          </a:p>
        </p:txBody>
      </p:sp>
      <p:sp>
        <p:nvSpPr>
          <p:cNvPr id="228" name="Google Shape;228;p26"/>
          <p:cNvSpPr txBox="1">
            <a:spLocks noGrp="1"/>
          </p:cNvSpPr>
          <p:nvPr>
            <p:ph type="subTitle" idx="1"/>
          </p:nvPr>
        </p:nvSpPr>
        <p:spPr>
          <a:xfrm>
            <a:off x="4555897" y="1995607"/>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GB"/>
              <a:t>Click to edit Master subtitle style</a:t>
            </a:r>
            <a:endParaRPr/>
          </a:p>
        </p:txBody>
      </p:sp>
      <p:cxnSp>
        <p:nvCxnSpPr>
          <p:cNvPr id="229" name="Google Shape;229;p26"/>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0"/>
        <p:cNvGrpSpPr/>
        <p:nvPr/>
      </p:nvGrpSpPr>
      <p:grpSpPr>
        <a:xfrm>
          <a:off x="0" y="0"/>
          <a:ext cx="0" cy="0"/>
          <a:chOff x="0" y="0"/>
          <a:chExt cx="0" cy="0"/>
        </a:xfrm>
      </p:grpSpPr>
      <p:pic>
        <p:nvPicPr>
          <p:cNvPr id="231" name="Google Shape;231;p27"/>
          <p:cNvPicPr preferRelativeResize="0"/>
          <p:nvPr/>
        </p:nvPicPr>
        <p:blipFill rotWithShape="1">
          <a:blip r:embed="rId2">
            <a:alphaModFix/>
          </a:blip>
          <a:srcRect l="4838" t="6383" r="4892" b="5804"/>
          <a:stretch/>
        </p:blipFill>
        <p:spPr>
          <a:xfrm>
            <a:off x="0" y="0"/>
            <a:ext cx="9144003" cy="5143500"/>
          </a:xfrm>
          <a:prstGeom prst="rect">
            <a:avLst/>
          </a:prstGeom>
          <a:noFill/>
          <a:ln>
            <a:noFill/>
          </a:ln>
        </p:spPr>
      </p:pic>
      <p:cxnSp>
        <p:nvCxnSpPr>
          <p:cNvPr id="232" name="Google Shape;232;p27"/>
          <p:cNvCxnSpPr/>
          <p:nvPr/>
        </p:nvCxnSpPr>
        <p:spPr>
          <a:xfrm rot="10800000">
            <a:off x="-95435" y="250463"/>
            <a:ext cx="4600200" cy="0"/>
          </a:xfrm>
          <a:prstGeom prst="straightConnector1">
            <a:avLst/>
          </a:prstGeom>
          <a:noFill/>
          <a:ln w="28575" cap="flat" cmpd="sng">
            <a:solidFill>
              <a:schemeClr val="dk1"/>
            </a:solidFill>
            <a:prstDash val="solid"/>
            <a:round/>
            <a:headEnd type="none" w="med" len="med"/>
            <a:tailEnd type="none" w="med" len="med"/>
          </a:ln>
        </p:spPr>
      </p:cxnSp>
      <p:cxnSp>
        <p:nvCxnSpPr>
          <p:cNvPr id="233" name="Google Shape;233;p27"/>
          <p:cNvCxnSpPr/>
          <p:nvPr/>
        </p:nvCxnSpPr>
        <p:spPr>
          <a:xfrm rot="10800000">
            <a:off x="-95400" y="388892"/>
            <a:ext cx="1241700" cy="0"/>
          </a:xfrm>
          <a:prstGeom prst="straightConnector1">
            <a:avLst/>
          </a:prstGeom>
          <a:noFill/>
          <a:ln w="28575" cap="flat" cmpd="sng">
            <a:solidFill>
              <a:schemeClr val="dk1"/>
            </a:solidFill>
            <a:prstDash val="solid"/>
            <a:round/>
            <a:headEnd type="none" w="med" len="med"/>
            <a:tailEnd type="none" w="med" len="med"/>
          </a:ln>
        </p:spPr>
      </p:cxnSp>
      <p:cxnSp>
        <p:nvCxnSpPr>
          <p:cNvPr id="234" name="Google Shape;234;p27"/>
          <p:cNvCxnSpPr/>
          <p:nvPr/>
        </p:nvCxnSpPr>
        <p:spPr>
          <a:xfrm>
            <a:off x="3280474" y="4893038"/>
            <a:ext cx="6633900" cy="0"/>
          </a:xfrm>
          <a:prstGeom prst="straightConnector1">
            <a:avLst/>
          </a:prstGeom>
          <a:noFill/>
          <a:ln w="28575" cap="flat" cmpd="sng">
            <a:solidFill>
              <a:srgbClr val="302926"/>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igshot One"/>
              <a:buNone/>
              <a:defRPr sz="3500">
                <a:solidFill>
                  <a:schemeClr val="dk1"/>
                </a:solidFill>
                <a:latin typeface="Bigshot One"/>
                <a:ea typeface="Bigshot One"/>
                <a:cs typeface="Bigshot One"/>
                <a:sym typeface="Bigshot One"/>
              </a:defRPr>
            </a:lvl1pPr>
            <a:lvl2pPr lvl="1"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2pPr>
            <a:lvl3pPr lvl="2"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3pPr>
            <a:lvl4pPr lvl="3"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4pPr>
            <a:lvl5pPr lvl="4"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5pPr>
            <a:lvl6pPr lvl="5"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6pPr>
            <a:lvl7pPr lvl="6"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7pPr>
            <a:lvl8pPr lvl="7"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8pPr>
            <a:lvl9pPr lvl="8" rtl="0">
              <a:spcBef>
                <a:spcPts val="0"/>
              </a:spcBef>
              <a:spcAft>
                <a:spcPts val="0"/>
              </a:spcAft>
              <a:buClr>
                <a:schemeClr val="dk1"/>
              </a:buClr>
              <a:buSzPts val="3500"/>
              <a:buFont typeface="Georgia"/>
              <a:buNone/>
              <a:defRPr sz="35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libri"/>
              <a:buChar char="●"/>
              <a:defRPr>
                <a:solidFill>
                  <a:schemeClr val="dk1"/>
                </a:solidFill>
                <a:latin typeface="Calibri"/>
                <a:ea typeface="Calibri"/>
                <a:cs typeface="Calibri"/>
                <a:sym typeface="Calibri"/>
              </a:defRPr>
            </a:lvl1pPr>
            <a:lvl2pPr marL="914400" lvl="1"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2pPr>
            <a:lvl3pPr marL="1371600" lvl="2"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3pPr>
            <a:lvl4pPr marL="1828800" lvl="3"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4pPr>
            <a:lvl5pPr marL="2286000" lvl="4"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5pPr>
            <a:lvl6pPr marL="2743200" lvl="5"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6pPr>
            <a:lvl7pPr marL="3200400" lvl="6"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7pPr>
            <a:lvl8pPr marL="3657600" lvl="7" indent="-317500">
              <a:lnSpc>
                <a:spcPct val="115000"/>
              </a:lnSpc>
              <a:spcBef>
                <a:spcPts val="1600"/>
              </a:spcBef>
              <a:spcAft>
                <a:spcPts val="0"/>
              </a:spcAft>
              <a:buClr>
                <a:schemeClr val="dk1"/>
              </a:buClr>
              <a:buSzPts val="1400"/>
              <a:buFont typeface="Calibri"/>
              <a:buChar char="○"/>
              <a:defRPr>
                <a:solidFill>
                  <a:schemeClr val="dk1"/>
                </a:solidFill>
                <a:latin typeface="Calibri"/>
                <a:ea typeface="Calibri"/>
                <a:cs typeface="Calibri"/>
                <a:sym typeface="Calibri"/>
              </a:defRPr>
            </a:lvl8pPr>
            <a:lvl9pPr marL="4114800" lvl="8" indent="-317500">
              <a:lnSpc>
                <a:spcPct val="115000"/>
              </a:lnSpc>
              <a:spcBef>
                <a:spcPts val="1600"/>
              </a:spcBef>
              <a:spcAft>
                <a:spcPts val="1600"/>
              </a:spcAft>
              <a:buClr>
                <a:schemeClr val="dk1"/>
              </a:buClr>
              <a:buSzPts val="1400"/>
              <a:buFont typeface="Calibri"/>
              <a:buChar char="■"/>
              <a:defRPr>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3" r:id="rId6"/>
    <p:sldLayoutId id="2147483664"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www.math.le.ac.uk/people/ag153/homepage/KmeansKmedoids/Kmeans_Kmedoids.html" TargetMode="External"/><Relationship Id="rId3" Type="http://schemas.openxmlformats.org/officeDocument/2006/relationships/hyperlink" Target="https://analyticsindiamag.com/why-data-scaling-is-important-in-machine-learning-how-to-effectively-do-it/#:~:text=Scaling%20the%20target%20value%20is" TargetMode="External"/><Relationship Id="rId7" Type="http://schemas.openxmlformats.org/officeDocument/2006/relationships/hyperlink" Target="https://dzone.com/articles/kmeans-silhouette-score-explained-with-python-exam#:~:text=Silhouette%20score%20is%20used%20to"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hyperlink" Target="https://towardsdatascience.com/agglomerative-clustering-and-dendrograms-explained-29fc12b85f23" TargetMode="External"/><Relationship Id="rId5" Type="http://schemas.openxmlformats.org/officeDocument/2006/relationships/hyperlink" Target="https://medium.com/analytics-vidhya/gowers-distance-899f9c4bd553" TargetMode="External"/><Relationship Id="rId10" Type="http://schemas.openxmlformats.org/officeDocument/2006/relationships/hyperlink" Target="https://towardsdatascience.com/spectral-clustering-82d3cff3d3b7" TargetMode="External"/><Relationship Id="rId4" Type="http://schemas.openxmlformats.org/officeDocument/2006/relationships/hyperlink" Target="https://www.headstart.io/insights/gender-bias-in-the-workplace-why-does-it-still-happen/" TargetMode="External"/><Relationship Id="rId9" Type="http://schemas.openxmlformats.org/officeDocument/2006/relationships/hyperlink" Target="https://towardsdatascience.com/spectral-clustering-aba2640c0d5b"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1"/>
          <p:cNvSpPr txBox="1">
            <a:spLocks noGrp="1"/>
          </p:cNvSpPr>
          <p:nvPr>
            <p:ph type="ctrTitle"/>
          </p:nvPr>
        </p:nvSpPr>
        <p:spPr>
          <a:xfrm>
            <a:off x="223242" y="1225950"/>
            <a:ext cx="6574152" cy="26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AIML</a:t>
            </a:r>
            <a:br>
              <a:rPr lang="en" dirty="0"/>
            </a:br>
            <a:r>
              <a:rPr lang="en" dirty="0"/>
              <a:t>Clustering</a:t>
            </a:r>
            <a:endParaRPr dirty="0"/>
          </a:p>
        </p:txBody>
      </p:sp>
      <p:sp>
        <p:nvSpPr>
          <p:cNvPr id="247" name="Google Shape;247;p31"/>
          <p:cNvSpPr txBox="1">
            <a:spLocks noGrp="1"/>
          </p:cNvSpPr>
          <p:nvPr>
            <p:ph type="subTitle" idx="1"/>
          </p:nvPr>
        </p:nvSpPr>
        <p:spPr>
          <a:xfrm>
            <a:off x="223242" y="3576640"/>
            <a:ext cx="2973000" cy="92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P2112646</a:t>
            </a:r>
          </a:p>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Justin Wong Juin Hng</a:t>
            </a:r>
            <a:endParaRPr dirty="0">
              <a:latin typeface="Times New Roman" panose="02020603050405020304" pitchFamily="18" charset="0"/>
              <a:cs typeface="Times New Roman" panose="02020603050405020304" pitchFamily="18" charset="0"/>
            </a:endParaRPr>
          </a:p>
        </p:txBody>
      </p:sp>
      <p:sp>
        <p:nvSpPr>
          <p:cNvPr id="248" name="Google Shape;248;p31"/>
          <p:cNvSpPr/>
          <p:nvPr/>
        </p:nvSpPr>
        <p:spPr>
          <a:xfrm>
            <a:off x="6510915" y="1286005"/>
            <a:ext cx="941100" cy="228825"/>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7747965" y="1756955"/>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682928" y="2580568"/>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292661" y="1452505"/>
            <a:ext cx="62100" cy="62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287251" y="2267351"/>
            <a:ext cx="75000" cy="753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7491703" y="240044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5" name="Google Shape;255;p31"/>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grpSp>
        <p:nvGrpSpPr>
          <p:cNvPr id="256" name="Google Shape;256;p31"/>
          <p:cNvGrpSpPr/>
          <p:nvPr/>
        </p:nvGrpSpPr>
        <p:grpSpPr>
          <a:xfrm>
            <a:off x="4887442" y="162470"/>
            <a:ext cx="764096" cy="175985"/>
            <a:chOff x="4917734" y="191707"/>
            <a:chExt cx="764096" cy="175985"/>
          </a:xfrm>
        </p:grpSpPr>
        <p:grpSp>
          <p:nvGrpSpPr>
            <p:cNvPr id="257" name="Google Shape;257;p31"/>
            <p:cNvGrpSpPr/>
            <p:nvPr/>
          </p:nvGrpSpPr>
          <p:grpSpPr>
            <a:xfrm>
              <a:off x="4917734" y="191707"/>
              <a:ext cx="175994" cy="175985"/>
              <a:chOff x="266768" y="1721375"/>
              <a:chExt cx="397907" cy="397887"/>
            </a:xfrm>
          </p:grpSpPr>
          <p:sp>
            <p:nvSpPr>
              <p:cNvPr id="258" name="Google Shape;258;p3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31"/>
            <p:cNvGrpSpPr/>
            <p:nvPr/>
          </p:nvGrpSpPr>
          <p:grpSpPr>
            <a:xfrm>
              <a:off x="5211543" y="191707"/>
              <a:ext cx="175976" cy="175985"/>
              <a:chOff x="864491" y="1723250"/>
              <a:chExt cx="397866" cy="397887"/>
            </a:xfrm>
          </p:grpSpPr>
          <p:sp>
            <p:nvSpPr>
              <p:cNvPr id="261" name="Google Shape;261;p3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31"/>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416112" y="717550"/>
            <a:ext cx="4028888" cy="403058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4545233" y="705949"/>
            <a:ext cx="4456000" cy="3939540"/>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Distance Between Company and Home</a:t>
            </a:r>
          </a:p>
          <a:p>
            <a:pPr algn="just"/>
            <a:r>
              <a:rPr lang="en-US" sz="1000" dirty="0">
                <a:latin typeface="Times New Roman" panose="02020603050405020304" pitchFamily="18" charset="0"/>
                <a:cs typeface="Times New Roman" panose="02020603050405020304" pitchFamily="18" charset="0"/>
              </a:rPr>
              <a:t>We can observe that all ages prefer to stay between 0-10km of the company office, demonstrating that there is no apparently and/or explainable relationship between distance between company office and home and the age of the employee.</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Additionally, there is also no relationship between distance between company and home and length of service. However, we can observe from the scatter plot that there is a slight preference that employees whose duration of service at the company is longer do stay between 0-10 km away from the company office, a trend that is also seen in the relationship with Age of Employee.</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Most employees in the company prefer to stay less than 12km away from the office, with the graph skewing towards the right, suggesting that employees who stay further away are of lesser numbers. This may be since it is simply not efficient to stay further away from the company. A greater distance from office accounts for greater time taken to travel, more fuel and/or energy wasted and more factors such as:</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Housing is closer to living amenities and social locations while office complexes are not located in convenient locations</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Office buildings are usually located in the Central Business District (CBD), which means that the greater the convenience, the greater the price paid for housing. As a result, the price per </a:t>
            </a:r>
            <a:r>
              <a:rPr lang="en-US" sz="1000" dirty="0" err="1">
                <a:latin typeface="Times New Roman" panose="02020603050405020304" pitchFamily="18" charset="0"/>
                <a:cs typeface="Times New Roman" panose="02020603050405020304" pitchFamily="18" charset="0"/>
              </a:rPr>
              <a:t>sqft</a:t>
            </a:r>
            <a:r>
              <a:rPr lang="en-US" sz="1000" dirty="0">
                <a:latin typeface="Times New Roman" panose="02020603050405020304" pitchFamily="18" charset="0"/>
                <a:cs typeface="Times New Roman" panose="02020603050405020304" pitchFamily="18" charset="0"/>
              </a:rPr>
              <a:t>. for housing is proportionately higher the lesser the distance from CBD</a:t>
            </a:r>
          </a:p>
          <a:p>
            <a:pPr marL="171450" indent="-171450" algn="just">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Kids schooling also determines priority for housing location; distance from schools and schooling amenities</a:t>
            </a:r>
          </a:p>
        </p:txBody>
      </p:sp>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518E2F40-DA38-D450-7B08-BA4EB471F7E4}"/>
              </a:ext>
            </a:extLst>
          </p:cNvPr>
          <p:cNvPicPr>
            <a:picLocks noChangeAspect="1"/>
          </p:cNvPicPr>
          <p:nvPr/>
        </p:nvPicPr>
        <p:blipFill>
          <a:blip r:embed="rId3"/>
          <a:stretch>
            <a:fillRect/>
          </a:stretch>
        </p:blipFill>
        <p:spPr>
          <a:xfrm>
            <a:off x="516345" y="804629"/>
            <a:ext cx="3839756" cy="3877142"/>
          </a:xfrm>
          <a:prstGeom prst="rect">
            <a:avLst/>
          </a:prstGeom>
        </p:spPr>
      </p:pic>
      <p:sp>
        <p:nvSpPr>
          <p:cNvPr id="4" name="Rectangle 3">
            <a:extLst>
              <a:ext uri="{FF2B5EF4-FFF2-40B4-BE49-F238E27FC236}">
                <a16:creationId xmlns:a16="http://schemas.microsoft.com/office/drawing/2014/main" id="{995BEE34-86C8-E9C8-4A3B-5A2FDC59ADE0}"/>
              </a:ext>
            </a:extLst>
          </p:cNvPr>
          <p:cNvSpPr/>
          <p:nvPr/>
        </p:nvSpPr>
        <p:spPr>
          <a:xfrm>
            <a:off x="1545045" y="804630"/>
            <a:ext cx="1039404" cy="3877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0196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416112" y="717550"/>
            <a:ext cx="4028888" cy="403058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4545233" y="705949"/>
            <a:ext cx="4456000" cy="3647152"/>
          </a:xfrm>
          <a:prstGeom prst="rect">
            <a:avLst/>
          </a:prstGeom>
          <a:noFill/>
        </p:spPr>
        <p:txBody>
          <a:bodyPr wrap="square" rtlCol="0">
            <a:spAutoFit/>
          </a:bodyPr>
          <a:lstStyle/>
          <a:p>
            <a:pPr algn="just"/>
            <a:r>
              <a:rPr lang="en-US" sz="1050" b="1" dirty="0">
                <a:latin typeface="Times New Roman" panose="02020603050405020304" pitchFamily="18" charset="0"/>
                <a:cs typeface="Times New Roman" panose="02020603050405020304" pitchFamily="18" charset="0"/>
              </a:rPr>
              <a:t>Salary </a:t>
            </a:r>
          </a:p>
          <a:p>
            <a:pPr algn="just"/>
            <a:endParaRPr lang="en-US" sz="1050" b="1"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We can observe a slight pattern between years of service at the company and the salary of the employee, suggesting that employees who work longer at the company get salary raises each year.</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However, years of service may not be the only factor that is accounting for a raise in salary.</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Unaccounted factors such as educational qualifications, years of industry experience, job role and the hierarchical seniority of the job role itself play major roles in affecting the salary. A fresh PhD graduate can provide as much value to the company as can an industry-certified professional with only a graduate diploma but 10 years more work experience.</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Hence, length of service is not the only determining factor behind salary.</a:t>
            </a:r>
          </a:p>
          <a:p>
            <a:pPr algn="just"/>
            <a:endParaRPr lang="en-US" sz="1050" dirty="0">
              <a:latin typeface="Times New Roman" panose="02020603050405020304" pitchFamily="18" charset="0"/>
              <a:cs typeface="Times New Roman" panose="02020603050405020304" pitchFamily="18" charset="0"/>
            </a:endParaRPr>
          </a:p>
          <a:p>
            <a:pPr algn="just"/>
            <a:r>
              <a:rPr lang="en-US" sz="1050" dirty="0">
                <a:latin typeface="Times New Roman" panose="02020603050405020304" pitchFamily="18" charset="0"/>
                <a:cs typeface="Times New Roman" panose="02020603050405020304" pitchFamily="18" charset="0"/>
              </a:rPr>
              <a:t>Most employees in the company are not paid more than $7000 a month, with the graph of salary count skewing towards the right, suggesting that corporate employees that are paid more are of lesser numbers. These may be employees who are in senior job roles within the company, and naturally the ratio between a single manager and several employees account for this skew in the data.</a:t>
            </a:r>
          </a:p>
        </p:txBody>
      </p:sp>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518E2F40-DA38-D450-7B08-BA4EB471F7E4}"/>
              </a:ext>
            </a:extLst>
          </p:cNvPr>
          <p:cNvPicPr>
            <a:picLocks noChangeAspect="1"/>
          </p:cNvPicPr>
          <p:nvPr/>
        </p:nvPicPr>
        <p:blipFill>
          <a:blip r:embed="rId3"/>
          <a:stretch>
            <a:fillRect/>
          </a:stretch>
        </p:blipFill>
        <p:spPr>
          <a:xfrm>
            <a:off x="516345" y="804629"/>
            <a:ext cx="3839756" cy="3877142"/>
          </a:xfrm>
          <a:prstGeom prst="rect">
            <a:avLst/>
          </a:prstGeom>
        </p:spPr>
      </p:pic>
      <p:sp>
        <p:nvSpPr>
          <p:cNvPr id="2" name="Rectangle 1">
            <a:extLst>
              <a:ext uri="{FF2B5EF4-FFF2-40B4-BE49-F238E27FC236}">
                <a16:creationId xmlns:a16="http://schemas.microsoft.com/office/drawing/2014/main" id="{BA258177-06AC-C4EB-D465-6B0BA5F8CB4C}"/>
              </a:ext>
            </a:extLst>
          </p:cNvPr>
          <p:cNvSpPr/>
          <p:nvPr/>
        </p:nvSpPr>
        <p:spPr>
          <a:xfrm>
            <a:off x="2597150" y="804629"/>
            <a:ext cx="901700" cy="3877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1554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84869" y="421138"/>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Scaling</a:t>
            </a:r>
            <a:br>
              <a:rPr lang="en" dirty="0"/>
            </a:br>
            <a:r>
              <a:rPr lang="en" dirty="0"/>
              <a:t>Data</a:t>
            </a:r>
            <a:endParaRPr dirty="0"/>
          </a:p>
        </p:txBody>
      </p:sp>
      <p:sp>
        <p:nvSpPr>
          <p:cNvPr id="627" name="Google Shape;627;p45"/>
          <p:cNvSpPr txBox="1">
            <a:spLocks noGrp="1"/>
          </p:cNvSpPr>
          <p:nvPr>
            <p:ph type="subTitle" idx="1"/>
          </p:nvPr>
        </p:nvSpPr>
        <p:spPr>
          <a:xfrm>
            <a:off x="484869" y="1567744"/>
            <a:ext cx="2646900" cy="33408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scale the qualitative data, as this allows us to get the most accurate results for their respective data types</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Various machine learning algorithms are sensitive when the data is not scaled.</a:t>
            </a:r>
          </a:p>
          <a:p>
            <a:pPr marL="0" lvl="0" indent="0" algn="just" rtl="0">
              <a:spcBef>
                <a:spcPts val="0"/>
              </a:spcBef>
              <a:spcAft>
                <a:spcPts val="0"/>
              </a:spcAft>
              <a:buNone/>
            </a:pPr>
            <a:r>
              <a:rPr lang="en-US" sz="1100" dirty="0"/>
              <a:t>There are various machine learning algorithms that use the same kind of basic strategies as their base concept under the algorithm.</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These base concepts are totally based on the mapping of the distance between data points; scaling of the data makes it easy for a model to learn and understand the problem. (Verma, 2021)</a:t>
            </a: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 name="Google Shape;630;p45">
            <a:extLst>
              <a:ext uri="{FF2B5EF4-FFF2-40B4-BE49-F238E27FC236}">
                <a16:creationId xmlns:a16="http://schemas.microsoft.com/office/drawing/2014/main" id="{A0B9D6BA-ED4C-0BB6-DA97-D195C0559EC7}"/>
              </a:ext>
            </a:extLst>
          </p:cNvPr>
          <p:cNvSpPr/>
          <p:nvPr/>
        </p:nvSpPr>
        <p:spPr>
          <a:xfrm>
            <a:off x="3536950" y="2228850"/>
            <a:ext cx="5478713" cy="12446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ext&#10;&#10;Description automatically generated">
            <a:extLst>
              <a:ext uri="{FF2B5EF4-FFF2-40B4-BE49-F238E27FC236}">
                <a16:creationId xmlns:a16="http://schemas.microsoft.com/office/drawing/2014/main" id="{E1E37CF8-8F4B-112F-01F4-6CC5AC8EA376}"/>
              </a:ext>
            </a:extLst>
          </p:cNvPr>
          <p:cNvPicPr>
            <a:picLocks noChangeAspect="1"/>
          </p:cNvPicPr>
          <p:nvPr/>
        </p:nvPicPr>
        <p:blipFill>
          <a:blip r:embed="rId3"/>
          <a:stretch>
            <a:fillRect/>
          </a:stretch>
        </p:blipFill>
        <p:spPr>
          <a:xfrm>
            <a:off x="3611444" y="2286000"/>
            <a:ext cx="5362969" cy="1125849"/>
          </a:xfrm>
          <a:prstGeom prst="rect">
            <a:avLst/>
          </a:prstGeom>
        </p:spPr>
      </p:pic>
    </p:spTree>
    <p:extLst>
      <p:ext uri="{BB962C8B-B14F-4D97-AF65-F5344CB8AC3E}">
        <p14:creationId xmlns:p14="http://schemas.microsoft.com/office/powerpoint/2010/main" val="3611616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720000" y="522445"/>
            <a:ext cx="8077916"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Encoding &amp; Feature Engineeringz</a:t>
            </a:r>
            <a:endParaRPr dirty="0"/>
          </a:p>
        </p:txBody>
      </p:sp>
      <p:sp>
        <p:nvSpPr>
          <p:cNvPr id="627" name="Google Shape;627;p45"/>
          <p:cNvSpPr txBox="1">
            <a:spLocks noGrp="1"/>
          </p:cNvSpPr>
          <p:nvPr>
            <p:ph type="subTitle" idx="1"/>
          </p:nvPr>
        </p:nvSpPr>
        <p:spPr>
          <a:xfrm>
            <a:off x="720000" y="1691640"/>
            <a:ext cx="2646900" cy="2929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Why choose Gower Distance? Gower Distance can compute the distance between quantitative, qualitative and logical data.</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Quantitative (interval): range-normalized Manhattan distance</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Ordinal: variable is first ranked, then Manhattan distance is used with a special adjustment for ties</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Nominal: variables of k categories are first converted into k binary columns and then the Dice coefficient is used</a:t>
            </a:r>
          </a:p>
          <a:p>
            <a:pPr marL="0" lvl="0" indent="0" algn="just" rtl="0">
              <a:spcBef>
                <a:spcPts val="0"/>
              </a:spcBef>
              <a:spcAft>
                <a:spcPts val="0"/>
              </a:spcAft>
              <a:buNone/>
            </a:pPr>
            <a:r>
              <a:rPr lang="en-US" sz="1100" dirty="0"/>
              <a:t>(Anand, 2020)</a:t>
            </a:r>
          </a:p>
        </p:txBody>
      </p:sp>
      <p:sp>
        <p:nvSpPr>
          <p:cNvPr id="630" name="Google Shape;630;p45"/>
          <p:cNvSpPr/>
          <p:nvPr/>
        </p:nvSpPr>
        <p:spPr>
          <a:xfrm>
            <a:off x="3917950" y="1905000"/>
            <a:ext cx="5045066" cy="21209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7A828142-5746-CE47-D5E6-850342107CD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E983B20A-A839-ECC3-FB1C-2D90B0E537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8" name="Picture 7" descr="Text&#10;&#10;Description automatically generated">
            <a:extLst>
              <a:ext uri="{FF2B5EF4-FFF2-40B4-BE49-F238E27FC236}">
                <a16:creationId xmlns:a16="http://schemas.microsoft.com/office/drawing/2014/main" id="{9BF3105C-14CE-CA93-8AC2-7700E39491B5}"/>
              </a:ext>
            </a:extLst>
          </p:cNvPr>
          <p:cNvPicPr>
            <a:picLocks noChangeAspect="1"/>
          </p:cNvPicPr>
          <p:nvPr/>
        </p:nvPicPr>
        <p:blipFill>
          <a:blip r:embed="rId3"/>
          <a:stretch>
            <a:fillRect/>
          </a:stretch>
        </p:blipFill>
        <p:spPr>
          <a:xfrm>
            <a:off x="3985777" y="1976308"/>
            <a:ext cx="4911258" cy="198609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Modelling &amp; Tuning</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03.</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Baseline, Initial Modelling and Hyperparameter Tuning</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1B12F8B5-BD6E-63D6-9295-1F3357A0BFA2}"/>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325840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60013" y="338453"/>
            <a:ext cx="2646900" cy="108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Distance Metrics</a:t>
            </a:r>
            <a:endParaRPr dirty="0"/>
          </a:p>
        </p:txBody>
      </p:sp>
      <p:sp>
        <p:nvSpPr>
          <p:cNvPr id="627" name="Google Shape;627;p45"/>
          <p:cNvSpPr txBox="1">
            <a:spLocks noGrp="1"/>
          </p:cNvSpPr>
          <p:nvPr>
            <p:ph type="subTitle" idx="1"/>
          </p:nvPr>
        </p:nvSpPr>
        <p:spPr>
          <a:xfrm>
            <a:off x="460013" y="1407333"/>
            <a:ext cx="2646900" cy="33408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t>We can see that there were 5 distance metrics that were considered. </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The reason why we did not use Euclidean, Manhattan and Minkowski Distance was because the dataset was mixed. This meant that the dataset contained not only quantitative values but also qualitative values. This meant that these distances were not appropriate as they measure the quantitative distance, and categorical data does not fit this metric.</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Likewise, Hamming Distance is only used for categorical, and falls short when dealing with quantitative values.</a:t>
            </a:r>
          </a:p>
          <a:p>
            <a:pPr marL="0" lvl="0" indent="0" algn="just" rtl="0">
              <a:spcBef>
                <a:spcPts val="0"/>
              </a:spcBef>
              <a:spcAft>
                <a:spcPts val="0"/>
              </a:spcAft>
              <a:buNone/>
            </a:pPr>
            <a:endParaRPr lang="en-US" sz="1100" dirty="0"/>
          </a:p>
          <a:p>
            <a:pPr marL="0" lvl="0" indent="0" algn="just" rtl="0">
              <a:spcBef>
                <a:spcPts val="0"/>
              </a:spcBef>
              <a:spcAft>
                <a:spcPts val="0"/>
              </a:spcAft>
              <a:buNone/>
            </a:pPr>
            <a:r>
              <a:rPr lang="en-US" sz="1100" dirty="0"/>
              <a:t>Hence, we use Gower Distance as it can deal with mixed data</a:t>
            </a: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54;p31">
            <a:extLst>
              <a:ext uri="{FF2B5EF4-FFF2-40B4-BE49-F238E27FC236}">
                <a16:creationId xmlns:a16="http://schemas.microsoft.com/office/drawing/2014/main" id="{CC6298FD-A0E8-DF32-52F4-9A7AC450776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1" name="Google Shape;255;p31">
            <a:extLst>
              <a:ext uri="{FF2B5EF4-FFF2-40B4-BE49-F238E27FC236}">
                <a16:creationId xmlns:a16="http://schemas.microsoft.com/office/drawing/2014/main" id="{A91E77BA-AAAF-CA22-EB0E-059C0FDEE9B0}"/>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 name="Google Shape;630;p45">
            <a:extLst>
              <a:ext uri="{FF2B5EF4-FFF2-40B4-BE49-F238E27FC236}">
                <a16:creationId xmlns:a16="http://schemas.microsoft.com/office/drawing/2014/main" id="{A0B9D6BA-ED4C-0BB6-DA97-D195C0559EC7}"/>
              </a:ext>
            </a:extLst>
          </p:cNvPr>
          <p:cNvSpPr/>
          <p:nvPr/>
        </p:nvSpPr>
        <p:spPr>
          <a:xfrm>
            <a:off x="3498850" y="977900"/>
            <a:ext cx="5516813" cy="363855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2C74C64B-30E3-1CEF-870E-E401B00A6F1D}"/>
              </a:ext>
            </a:extLst>
          </p:cNvPr>
          <p:cNvPicPr>
            <a:picLocks noChangeAspect="1"/>
          </p:cNvPicPr>
          <p:nvPr/>
        </p:nvPicPr>
        <p:blipFill>
          <a:blip r:embed="rId3"/>
          <a:stretch>
            <a:fillRect/>
          </a:stretch>
        </p:blipFill>
        <p:spPr>
          <a:xfrm>
            <a:off x="3589980" y="1047750"/>
            <a:ext cx="5372652" cy="3491780"/>
          </a:xfrm>
          <a:prstGeom prst="rect">
            <a:avLst/>
          </a:prstGeom>
        </p:spPr>
      </p:pic>
    </p:spTree>
    <p:extLst>
      <p:ext uri="{BB962C8B-B14F-4D97-AF65-F5344CB8AC3E}">
        <p14:creationId xmlns:p14="http://schemas.microsoft.com/office/powerpoint/2010/main" val="142562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316311" y="240362"/>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Evaluation Metrics</a:t>
            </a:r>
            <a:endParaRPr sz="40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557C71B-8C69-D730-9E0F-0E7935C42414}"/>
                  </a:ext>
                </a:extLst>
              </p:cNvPr>
              <p:cNvSpPr txBox="1"/>
              <p:nvPr/>
            </p:nvSpPr>
            <p:spPr>
              <a:xfrm>
                <a:off x="261572" y="937631"/>
                <a:ext cx="4236588" cy="4259179"/>
              </a:xfrm>
              <a:prstGeom prst="rect">
                <a:avLst/>
              </a:prstGeom>
              <a:noFill/>
            </p:spPr>
            <p:txBody>
              <a:bodyPr wrap="square" rtlCol="0">
                <a:spAutoFit/>
              </a:bodyPr>
              <a:lstStyle/>
              <a:p>
                <a:pPr algn="just"/>
                <a:r>
                  <a:rPr lang="en-US" sz="1000" b="1" u="sng" dirty="0">
                    <a:latin typeface="Times New Roman" panose="02020603050405020304" pitchFamily="18" charset="0"/>
                    <a:cs typeface="Times New Roman" panose="02020603050405020304" pitchFamily="18" charset="0"/>
                  </a:rPr>
                  <a:t>Silhouette Score &amp; Effectiveness of Cluster</a:t>
                </a:r>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 </a:t>
                </a:r>
              </a:p>
              <a:p>
                <a:pPr algn="just"/>
                <a:r>
                  <a:rPr lang="en-US" sz="1000" dirty="0">
                    <a:latin typeface="Times New Roman" panose="02020603050405020304" pitchFamily="18" charset="0"/>
                    <a:cs typeface="Times New Roman" panose="02020603050405020304" pitchFamily="18" charset="0"/>
                  </a:rPr>
                  <a:t>The Silhouette Coefficient is calculated using the mean intra-cluster distance (a) and the mean nearest-cluster distance (b) for each sample.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 Silhouette Coefficient for a sample is (b - a) / max(a, b). To clarify, b is the distance between a sample and the nearest cluster that the sample is not a part of. (sklearn, 2022)</a:t>
                </a:r>
              </a:p>
              <a:p>
                <a:pPr algn="just"/>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Note that Silhouette Coefficient is only defined if number of labels is </a:t>
                </a:r>
              </a:p>
              <a:p>
                <a:pPr algn="just"/>
                <a14:m>
                  <m:oMath xmlns:m="http://schemas.openxmlformats.org/officeDocument/2006/math">
                    <m:r>
                      <a:rPr lang="en-US" sz="1000" i="1" dirty="0">
                        <a:latin typeface="Cambria Math" panose="02040503050406030204" pitchFamily="18" charset="0"/>
                        <a:cs typeface="Times New Roman" panose="02020603050405020304" pitchFamily="18" charset="0"/>
                      </a:rPr>
                      <m:t>2</m:t>
                    </m:r>
                    <m:r>
                      <a:rPr lang="en-US" sz="1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000" i="1" dirty="0" smtClean="0">
                        <a:latin typeface="Cambria Math" panose="02040503050406030204" pitchFamily="18" charset="0"/>
                        <a:cs typeface="Times New Roman" panose="02020603050405020304" pitchFamily="18" charset="0"/>
                      </a:rPr>
                      <m:t> </m:t>
                    </m:r>
                    <m:sSub>
                      <m:sSubPr>
                        <m:ctrlPr>
                          <a:rPr lang="en-US" sz="1000" i="1" dirty="0" err="1" smtClean="0">
                            <a:latin typeface="Cambria Math" panose="02040503050406030204" pitchFamily="18" charset="0"/>
                            <a:cs typeface="Times New Roman" panose="02020603050405020304" pitchFamily="18" charset="0"/>
                          </a:rPr>
                        </m:ctrlPr>
                      </m:sSubPr>
                      <m:e>
                        <m:r>
                          <a:rPr lang="en-US" sz="1000" i="1" dirty="0" err="1" smtClean="0">
                            <a:latin typeface="Cambria Math" panose="02040503050406030204" pitchFamily="18" charset="0"/>
                            <a:cs typeface="Times New Roman" panose="02020603050405020304" pitchFamily="18" charset="0"/>
                          </a:rPr>
                          <m:t>𝑛</m:t>
                        </m:r>
                      </m:e>
                      <m:sub>
                        <m:r>
                          <a:rPr lang="en-US" sz="1000" i="1" dirty="0" err="1" smtClean="0">
                            <a:latin typeface="Cambria Math" panose="02040503050406030204" pitchFamily="18" charset="0"/>
                            <a:cs typeface="Times New Roman" panose="02020603050405020304" pitchFamily="18" charset="0"/>
                          </a:rPr>
                          <m:t>𝑙𝑎𝑏𝑒𝑙𝑠</m:t>
                        </m:r>
                      </m:sub>
                    </m:sSub>
                    <m:r>
                      <a:rPr lang="en-US" sz="100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000" i="1" dirty="0" err="1" smtClean="0">
                            <a:latin typeface="Cambria Math" panose="02040503050406030204" pitchFamily="18" charset="0"/>
                            <a:cs typeface="Times New Roman" panose="02020603050405020304" pitchFamily="18" charset="0"/>
                          </a:rPr>
                        </m:ctrlPr>
                      </m:sSubPr>
                      <m:e>
                        <m:r>
                          <a:rPr lang="en-US" sz="1000" i="1" dirty="0" err="1" smtClean="0">
                            <a:latin typeface="Cambria Math" panose="02040503050406030204" pitchFamily="18" charset="0"/>
                            <a:cs typeface="Times New Roman" panose="02020603050405020304" pitchFamily="18" charset="0"/>
                          </a:rPr>
                          <m:t>𝑛</m:t>
                        </m:r>
                      </m:e>
                      <m:sub>
                        <m:r>
                          <a:rPr lang="en-US" sz="1000" i="1" dirty="0" err="1" smtClean="0">
                            <a:latin typeface="Cambria Math" panose="02040503050406030204" pitchFamily="18" charset="0"/>
                            <a:cs typeface="Times New Roman" panose="02020603050405020304" pitchFamily="18" charset="0"/>
                          </a:rPr>
                          <m:t>𝑠𝑎𝑚𝑝𝑙𝑒𝑠</m:t>
                        </m:r>
                      </m:sub>
                    </m:sSub>
                    <m:r>
                      <a:rPr lang="en-SG" sz="1000" b="0" i="1" dirty="0" smtClean="0">
                        <a:latin typeface="Cambria Math" panose="02040503050406030204" pitchFamily="18" charset="0"/>
                        <a:cs typeface="Times New Roman" panose="02020603050405020304" pitchFamily="18" charset="0"/>
                      </a:rPr>
                      <m:t>−</m:t>
                    </m:r>
                    <m:r>
                      <a:rPr lang="en-US" sz="1000" i="1" dirty="0" smtClean="0">
                        <a:latin typeface="Cambria Math" panose="02040503050406030204" pitchFamily="18" charset="0"/>
                        <a:cs typeface="Times New Roman" panose="02020603050405020304" pitchFamily="18" charset="0"/>
                      </a:rPr>
                      <m:t>1</m:t>
                    </m:r>
                  </m:oMath>
                </a14:m>
                <a:r>
                  <a:rPr lang="en-US" sz="1000" dirty="0">
                    <a:latin typeface="Times New Roman" panose="02020603050405020304" pitchFamily="18" charset="0"/>
                    <a:cs typeface="Times New Roman" panose="02020603050405020304" pitchFamily="18" charset="0"/>
                  </a:rPr>
                  <a:t> (sklearn, 2022)</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 effectiveness of the cluster is defined by:</a:t>
                </a:r>
              </a:p>
              <a:p>
                <a:pPr algn="just"/>
                <a:endParaRPr lang="en-US" sz="10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Clusters must be between 3-5</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Cluster size must not go below double digits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Variability in clusters must be enough to tell them apart, and they must have distinctive differences</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When </a:t>
                </a:r>
                <a:r>
                  <a:rPr lang="en-US" sz="1000" dirty="0" err="1">
                    <a:latin typeface="Times New Roman" panose="02020603050405020304" pitchFamily="18" charset="0"/>
                    <a:cs typeface="Times New Roman" panose="02020603050405020304" pitchFamily="18" charset="0"/>
                  </a:rPr>
                  <a:t>analysing</a:t>
                </a:r>
                <a:r>
                  <a:rPr lang="en-US" sz="1000" dirty="0">
                    <a:latin typeface="Times New Roman" panose="02020603050405020304" pitchFamily="18" charset="0"/>
                    <a:cs typeface="Times New Roman" panose="02020603050405020304" pitchFamily="18" charset="0"/>
                  </a:rPr>
                  <a:t> the results, it is important to note that the silhouette score isn’t a one-size-fits-all solution to be choosing the best cluster. It just provides a good estimate as to the performance of each model. However, it ultimately comes down to the interpretation of each cluster that makes the most impact.</a:t>
                </a:r>
              </a:p>
              <a:p>
                <a:pPr algn="just"/>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p:txBody>
          </p:sp>
        </mc:Choice>
        <mc:Fallback xmlns="">
          <p:sp>
            <p:nvSpPr>
              <p:cNvPr id="34" name="TextBox 33">
                <a:extLst>
                  <a:ext uri="{FF2B5EF4-FFF2-40B4-BE49-F238E27FC236}">
                    <a16:creationId xmlns:a16="http://schemas.microsoft.com/office/drawing/2014/main" id="{D557C71B-8C69-D730-9E0F-0E7935C42414}"/>
                  </a:ext>
                </a:extLst>
              </p:cNvPr>
              <p:cNvSpPr txBox="1">
                <a:spLocks noRot="1" noChangeAspect="1" noMove="1" noResize="1" noEditPoints="1" noAdjustHandles="1" noChangeArrowheads="1" noChangeShapeType="1" noTextEdit="1"/>
              </p:cNvSpPr>
              <p:nvPr/>
            </p:nvSpPr>
            <p:spPr>
              <a:xfrm>
                <a:off x="261572" y="937631"/>
                <a:ext cx="4236588" cy="4259179"/>
              </a:xfrm>
              <a:prstGeom prst="rect">
                <a:avLst/>
              </a:prstGeom>
              <a:blipFill>
                <a:blip r:embed="rId3"/>
                <a:stretch>
                  <a:fillRect/>
                </a:stretch>
              </a:blipFill>
            </p:spPr>
            <p:txBody>
              <a:bodyPr/>
              <a:lstStyle/>
              <a:p>
                <a:r>
                  <a:rPr lang="en-GB">
                    <a:noFill/>
                  </a:rPr>
                  <a:t> </a:t>
                </a:r>
              </a:p>
            </p:txBody>
          </p:sp>
        </mc:Fallback>
      </mc:AlternateContent>
      <p:sp>
        <p:nvSpPr>
          <p:cNvPr id="21" name="Google Shape;254;p31">
            <a:extLst>
              <a:ext uri="{FF2B5EF4-FFF2-40B4-BE49-F238E27FC236}">
                <a16:creationId xmlns:a16="http://schemas.microsoft.com/office/drawing/2014/main" id="{EEDE2C07-C120-F973-B4D2-28E2EDA2F68A}"/>
              </a:ext>
            </a:extLst>
          </p:cNvPr>
          <p:cNvSpPr txBox="1"/>
          <p:nvPr/>
        </p:nvSpPr>
        <p:spPr>
          <a:xfrm>
            <a:off x="5814750" y="118275"/>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630;p45">
            <a:extLst>
              <a:ext uri="{FF2B5EF4-FFF2-40B4-BE49-F238E27FC236}">
                <a16:creationId xmlns:a16="http://schemas.microsoft.com/office/drawing/2014/main" id="{313A884A-3503-97DB-BD30-4BB1F59B9309}"/>
              </a:ext>
            </a:extLst>
          </p:cNvPr>
          <p:cNvSpPr/>
          <p:nvPr/>
        </p:nvSpPr>
        <p:spPr>
          <a:xfrm>
            <a:off x="4709394" y="1873479"/>
            <a:ext cx="4236588" cy="1492022"/>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F4FC38C-06A7-7338-1B58-C1D5E99AFA39}"/>
              </a:ext>
            </a:extLst>
          </p:cNvPr>
          <p:cNvPicPr>
            <a:picLocks noChangeAspect="1"/>
          </p:cNvPicPr>
          <p:nvPr/>
        </p:nvPicPr>
        <p:blipFill>
          <a:blip r:embed="rId4"/>
          <a:stretch>
            <a:fillRect/>
          </a:stretch>
        </p:blipFill>
        <p:spPr>
          <a:xfrm>
            <a:off x="4783793" y="1972233"/>
            <a:ext cx="4098634" cy="1306440"/>
          </a:xfrm>
          <a:prstGeom prst="rect">
            <a:avLst/>
          </a:prstGeom>
        </p:spPr>
      </p:pic>
    </p:spTree>
    <p:extLst>
      <p:ext uri="{BB962C8B-B14F-4D97-AF65-F5344CB8AC3E}">
        <p14:creationId xmlns:p14="http://schemas.microsoft.com/office/powerpoint/2010/main" val="272556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421138"/>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Models Used</a:t>
            </a:r>
            <a:endParaRPr dirty="0"/>
          </a:p>
        </p:txBody>
      </p:sp>
      <p:sp>
        <p:nvSpPr>
          <p:cNvPr id="431" name="Google Shape;431;p38"/>
          <p:cNvSpPr txBox="1">
            <a:spLocks noGrp="1"/>
          </p:cNvSpPr>
          <p:nvPr>
            <p:ph type="body" idx="1"/>
          </p:nvPr>
        </p:nvSpPr>
        <p:spPr>
          <a:xfrm>
            <a:off x="720000" y="1364765"/>
            <a:ext cx="6493600" cy="3472975"/>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Agglomerative Clustering</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Density-Based Spatial Clustering of Applications with Noise (DBSCAN)</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K-Medoids</a:t>
            </a:r>
          </a:p>
          <a:p>
            <a:pPr marL="285750" lvl="0" indent="-285750" algn="l" rtl="0">
              <a:lnSpc>
                <a:spcPct val="200000"/>
              </a:lnSpc>
              <a:spcBef>
                <a:spcPts val="0"/>
              </a:spcBef>
              <a:spcAft>
                <a:spcPts val="0"/>
              </a:spcAft>
              <a:buFontTx/>
              <a:buChar char="-"/>
            </a:pPr>
            <a:r>
              <a:rPr lang="en-US" dirty="0">
                <a:solidFill>
                  <a:schemeClr val="dk1"/>
                </a:solidFill>
                <a:latin typeface="Times New Roman" panose="02020603050405020304" pitchFamily="18" charset="0"/>
                <a:cs typeface="Times New Roman" panose="02020603050405020304" pitchFamily="18" charset="0"/>
              </a:rPr>
              <a:t>Spectral Clustering</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464951" y="1790323"/>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C3DEE2A2-709B-B69D-0C63-2DCBAC14E22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49FD1E10-EF84-1998-1CBD-FEF375D63C2D}"/>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28558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1731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Agglomerative</a:t>
            </a:r>
            <a:br>
              <a:rPr lang="en-US" sz="3600" dirty="0"/>
            </a:br>
            <a:r>
              <a:rPr lang="en-US" sz="3600" dirty="0"/>
              <a:t>Clustering</a:t>
            </a:r>
            <a:br>
              <a:rPr lang="en-US" sz="3600" dirty="0"/>
            </a:b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441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212850" y="1456847"/>
            <a:ext cx="3973008" cy="317009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Agglomerative Clustering is a type of hierarchical clustering algorithm. It is an unsupervised machine learning technique that divides the population into several clusters such that data points in the same cluster are more similar and data points in different clusters are dissimilar. (Kumar, 2020)</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algn="just"/>
            <a:r>
              <a:rPr lang="en-US" sz="1000" dirty="0">
                <a:latin typeface="Times New Roman" panose="02020603050405020304" pitchFamily="18" charset="0"/>
                <a:cs typeface="Times New Roman" panose="02020603050405020304" pitchFamily="18" charset="0"/>
              </a:rPr>
              <a:t>Agglomerative Clustering works by going from the bottom up- all data points are a cluster of their own, and then it takes the 2 nearest clusters and joins them to form a new cluster. This step is repeated recursively until the number of clusters desired is reached.</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Pros:</a:t>
            </a:r>
          </a:p>
          <a:p>
            <a:pPr algn="just"/>
            <a:r>
              <a:rPr lang="en-US" sz="1000" dirty="0">
                <a:latin typeface="Times New Roman" panose="02020603050405020304" pitchFamily="18" charset="0"/>
                <a:cs typeface="Times New Roman" panose="02020603050405020304" pitchFamily="18" charset="0"/>
              </a:rPr>
              <a:t>- Do not need to specify number of clusters: can read dendrogram to interpret optimal number of clusters</a:t>
            </a:r>
          </a:p>
          <a:p>
            <a:pPr algn="just"/>
            <a:r>
              <a:rPr lang="en-US" sz="1000" dirty="0">
                <a:latin typeface="Times New Roman" panose="02020603050405020304" pitchFamily="18" charset="0"/>
                <a:cs typeface="Times New Roman" panose="02020603050405020304" pitchFamily="18" charset="0"/>
              </a:rPr>
              <a:t>- Easy to understand and implement</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Cons:</a:t>
            </a:r>
          </a:p>
          <a:p>
            <a:pPr algn="just"/>
            <a:r>
              <a:rPr lang="en-US" sz="1000" dirty="0">
                <a:latin typeface="Times New Roman" panose="02020603050405020304" pitchFamily="18" charset="0"/>
                <a:cs typeface="Times New Roman" panose="02020603050405020304" pitchFamily="18" charset="0"/>
              </a:rPr>
              <a:t>- Does not work well on large amounts of data</a:t>
            </a:r>
          </a:p>
          <a:p>
            <a:pPr algn="just"/>
            <a:r>
              <a:rPr lang="en-US" sz="1000" dirty="0">
                <a:latin typeface="Times New Roman" panose="02020603050405020304" pitchFamily="18" charset="0"/>
                <a:cs typeface="Times New Roman" panose="02020603050405020304" pitchFamily="18" charset="0"/>
              </a:rPr>
              <a:t>- Once a decision is made to cluster the 2 clusters, it cannot be undone</a:t>
            </a:r>
          </a:p>
          <a:p>
            <a:pPr algn="just"/>
            <a:r>
              <a:rPr lang="en-US" sz="1000" dirty="0">
                <a:latin typeface="Times New Roman" panose="02020603050405020304" pitchFamily="18" charset="0"/>
                <a:cs typeface="Times New Roman" panose="02020603050405020304" pitchFamily="18" charset="0"/>
              </a:rPr>
              <a:t>- Order, sensitivity and noise of data may affect results</a:t>
            </a:r>
          </a:p>
        </p:txBody>
      </p:sp>
      <p:pic>
        <p:nvPicPr>
          <p:cNvPr id="3" name="Picture 2" descr="Text&#10;&#10;Description automatically generated">
            <a:extLst>
              <a:ext uri="{FF2B5EF4-FFF2-40B4-BE49-F238E27FC236}">
                <a16:creationId xmlns:a16="http://schemas.microsoft.com/office/drawing/2014/main" id="{BAB5E7CD-E881-4EC2-E3ED-AD5887FC57B2}"/>
              </a:ext>
            </a:extLst>
          </p:cNvPr>
          <p:cNvPicPr>
            <a:picLocks noChangeAspect="1"/>
          </p:cNvPicPr>
          <p:nvPr/>
        </p:nvPicPr>
        <p:blipFill>
          <a:blip r:embed="rId3"/>
          <a:stretch>
            <a:fillRect/>
          </a:stretch>
        </p:blipFill>
        <p:spPr>
          <a:xfrm>
            <a:off x="4856687" y="527401"/>
            <a:ext cx="4009912" cy="2701484"/>
          </a:xfrm>
          <a:prstGeom prst="rect">
            <a:avLst/>
          </a:prstGeom>
        </p:spPr>
      </p:pic>
      <p:pic>
        <p:nvPicPr>
          <p:cNvPr id="7" name="Picture 6" descr="Text&#10;&#10;Description automatically generated">
            <a:extLst>
              <a:ext uri="{FF2B5EF4-FFF2-40B4-BE49-F238E27FC236}">
                <a16:creationId xmlns:a16="http://schemas.microsoft.com/office/drawing/2014/main" id="{8F37DF48-2370-C0D7-CE91-C90EAA10D793}"/>
              </a:ext>
            </a:extLst>
          </p:cNvPr>
          <p:cNvPicPr>
            <a:picLocks noChangeAspect="1"/>
          </p:cNvPicPr>
          <p:nvPr/>
        </p:nvPicPr>
        <p:blipFill>
          <a:blip r:embed="rId4"/>
          <a:stretch>
            <a:fillRect/>
          </a:stretch>
        </p:blipFill>
        <p:spPr>
          <a:xfrm>
            <a:off x="4856687" y="3209226"/>
            <a:ext cx="4009912" cy="1538912"/>
          </a:xfrm>
          <a:prstGeom prst="rect">
            <a:avLst/>
          </a:prstGeom>
        </p:spPr>
      </p:pic>
    </p:spTree>
    <p:extLst>
      <p:ext uri="{BB962C8B-B14F-4D97-AF65-F5344CB8AC3E}">
        <p14:creationId xmlns:p14="http://schemas.microsoft.com/office/powerpoint/2010/main" val="2915402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184719" y="539750"/>
            <a:ext cx="4331093" cy="42799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4762376" y="3098538"/>
            <a:ext cx="3904047" cy="163121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We can see that the distribution for each cluster is terrible, and skews more towards clusters 1 and 2. However, we can see that the dissimilarity in each cluster is of a decent amount.</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This may be due to the data having too many outliers, noise and due to the limitations of not being able to go back after clustering the data, this may have further snowballed the problem.</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This suggests that the clusters can differentiated from each other, and that there is at an identifiable difference in the properties of each cluster.</a:t>
            </a:r>
          </a:p>
        </p:txBody>
      </p:sp>
      <p:pic>
        <p:nvPicPr>
          <p:cNvPr id="6" name="Picture 5">
            <a:extLst>
              <a:ext uri="{FF2B5EF4-FFF2-40B4-BE49-F238E27FC236}">
                <a16:creationId xmlns:a16="http://schemas.microsoft.com/office/drawing/2014/main" id="{B7199700-892D-3DAE-09F4-B3847A253AD0}"/>
              </a:ext>
            </a:extLst>
          </p:cNvPr>
          <p:cNvPicPr>
            <a:picLocks noChangeAspect="1"/>
          </p:cNvPicPr>
          <p:nvPr/>
        </p:nvPicPr>
        <p:blipFill>
          <a:blip r:embed="rId3"/>
          <a:stretch>
            <a:fillRect/>
          </a:stretch>
        </p:blipFill>
        <p:spPr>
          <a:xfrm>
            <a:off x="243216" y="665443"/>
            <a:ext cx="4214098" cy="2842234"/>
          </a:xfrm>
          <a:prstGeom prst="rect">
            <a:avLst/>
          </a:prstGeom>
        </p:spPr>
      </p:pic>
      <p:pic>
        <p:nvPicPr>
          <p:cNvPr id="9" name="Picture 8">
            <a:extLst>
              <a:ext uri="{FF2B5EF4-FFF2-40B4-BE49-F238E27FC236}">
                <a16:creationId xmlns:a16="http://schemas.microsoft.com/office/drawing/2014/main" id="{10D1B430-8B60-3E32-B743-DA48FB24A637}"/>
              </a:ext>
            </a:extLst>
          </p:cNvPr>
          <p:cNvPicPr>
            <a:picLocks noChangeAspect="1"/>
          </p:cNvPicPr>
          <p:nvPr/>
        </p:nvPicPr>
        <p:blipFill>
          <a:blip r:embed="rId4"/>
          <a:stretch>
            <a:fillRect/>
          </a:stretch>
        </p:blipFill>
        <p:spPr>
          <a:xfrm>
            <a:off x="243217" y="3554983"/>
            <a:ext cx="4214096" cy="1160827"/>
          </a:xfrm>
          <a:prstGeom prst="rect">
            <a:avLst/>
          </a:prstGeom>
        </p:spPr>
      </p:pic>
      <p:pic>
        <p:nvPicPr>
          <p:cNvPr id="11" name="Picture 10">
            <a:extLst>
              <a:ext uri="{FF2B5EF4-FFF2-40B4-BE49-F238E27FC236}">
                <a16:creationId xmlns:a16="http://schemas.microsoft.com/office/drawing/2014/main" id="{CF9AD0C1-F903-5D84-1BD7-F91DC2273F6E}"/>
              </a:ext>
            </a:extLst>
          </p:cNvPr>
          <p:cNvPicPr>
            <a:picLocks noChangeAspect="1"/>
          </p:cNvPicPr>
          <p:nvPr/>
        </p:nvPicPr>
        <p:blipFill>
          <a:blip r:embed="rId5"/>
          <a:stretch>
            <a:fillRect/>
          </a:stretch>
        </p:blipFill>
        <p:spPr>
          <a:xfrm>
            <a:off x="4809777" y="539750"/>
            <a:ext cx="3856647" cy="948995"/>
          </a:xfrm>
          <a:prstGeom prst="rect">
            <a:avLst/>
          </a:prstGeom>
        </p:spPr>
      </p:pic>
      <p:pic>
        <p:nvPicPr>
          <p:cNvPr id="15" name="Picture 14">
            <a:extLst>
              <a:ext uri="{FF2B5EF4-FFF2-40B4-BE49-F238E27FC236}">
                <a16:creationId xmlns:a16="http://schemas.microsoft.com/office/drawing/2014/main" id="{5502C631-D11B-F72E-9241-E81D539DEF69}"/>
              </a:ext>
            </a:extLst>
          </p:cNvPr>
          <p:cNvPicPr>
            <a:picLocks noChangeAspect="1"/>
          </p:cNvPicPr>
          <p:nvPr/>
        </p:nvPicPr>
        <p:blipFill rotWithShape="1">
          <a:blip r:embed="rId6"/>
          <a:srcRect b="23370"/>
          <a:stretch/>
        </p:blipFill>
        <p:spPr>
          <a:xfrm>
            <a:off x="4801183" y="1782818"/>
            <a:ext cx="1524213" cy="94899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F2F32D-CD57-54AD-0ABC-3D8CF69762BC}"/>
                  </a:ext>
                </a:extLst>
              </p:cNvPr>
              <p:cNvSpPr txBox="1"/>
              <p:nvPr/>
            </p:nvSpPr>
            <p:spPr>
              <a:xfrm>
                <a:off x="6400800" y="1644671"/>
                <a:ext cx="2265623" cy="132343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We use the dendrogram to determine the best </a:t>
                </a:r>
                <a14:m>
                  <m:oMath xmlns:m="http://schemas.openxmlformats.org/officeDocument/2006/math">
                    <m:r>
                      <a:rPr lang="en-SG" sz="1000" b="0" i="1" smtClean="0">
                        <a:latin typeface="Cambria Math" panose="02040503050406030204" pitchFamily="18" charset="0"/>
                        <a:cs typeface="Times New Roman" panose="02020603050405020304" pitchFamily="18" charset="0"/>
                      </a:rPr>
                      <m:t>𝑛</m:t>
                    </m:r>
                    <m:r>
                      <a:rPr lang="en-SG" sz="1000" b="0" i="1" smtClean="0">
                        <a:latin typeface="Cambria Math" panose="02040503050406030204" pitchFamily="18" charset="0"/>
                        <a:cs typeface="Times New Roman" panose="02020603050405020304" pitchFamily="18" charset="0"/>
                      </a:rPr>
                      <m:t>_</m:t>
                    </m:r>
                    <m:r>
                      <a:rPr lang="en-SG" sz="1000" b="0" i="1" smtClean="0">
                        <a:latin typeface="Cambria Math" panose="02040503050406030204" pitchFamily="18" charset="0"/>
                        <a:cs typeface="Times New Roman" panose="02020603050405020304" pitchFamily="18" charset="0"/>
                      </a:rPr>
                      <m:t>𝑐𝑙𝑢𝑠𝑡𝑒𝑟𝑠</m:t>
                    </m:r>
                  </m:oMath>
                </a14:m>
                <a:r>
                  <a:rPr lang="en-US" sz="1000" dirty="0">
                    <a:latin typeface="Times New Roman" panose="02020603050405020304" pitchFamily="18" charset="0"/>
                    <a:cs typeface="Times New Roman" panose="02020603050405020304" pitchFamily="18" charset="0"/>
                  </a:rPr>
                  <a:t> value.</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We can see that the best value for </a:t>
                </a:r>
                <a14:m>
                  <m:oMath xmlns:m="http://schemas.openxmlformats.org/officeDocument/2006/math">
                    <m:r>
                      <a:rPr lang="en-US" sz="1000" i="1" dirty="0" smtClean="0">
                        <a:latin typeface="Cambria Math" panose="02040503050406030204" pitchFamily="18" charset="0"/>
                        <a:cs typeface="Times New Roman" panose="02020603050405020304" pitchFamily="18" charset="0"/>
                      </a:rPr>
                      <m:t>𝑛</m:t>
                    </m:r>
                    <m:r>
                      <a:rPr lang="en-US" sz="1000" i="1" dirty="0" smtClean="0">
                        <a:latin typeface="Cambria Math" panose="02040503050406030204" pitchFamily="18" charset="0"/>
                        <a:cs typeface="Times New Roman" panose="02020603050405020304" pitchFamily="18" charset="0"/>
                      </a:rPr>
                      <m:t>_</m:t>
                    </m:r>
                    <m:r>
                      <a:rPr lang="en-US" sz="1000" i="1" dirty="0" smtClean="0">
                        <a:latin typeface="Cambria Math" panose="02040503050406030204" pitchFamily="18" charset="0"/>
                        <a:cs typeface="Times New Roman" panose="02020603050405020304" pitchFamily="18" charset="0"/>
                      </a:rPr>
                      <m:t>𝑐𝑙𝑢𝑠𝑡𝑒𝑟𝑠</m:t>
                    </m:r>
                    <m:r>
                      <a:rPr lang="en-US" sz="1000" i="1" dirty="0" smtClean="0">
                        <a:latin typeface="Cambria Math" panose="02040503050406030204" pitchFamily="18" charset="0"/>
                        <a:cs typeface="Times New Roman" panose="02020603050405020304" pitchFamily="18" charset="0"/>
                      </a:rPr>
                      <m:t> </m:t>
                    </m:r>
                  </m:oMath>
                </a14:m>
                <a:r>
                  <a:rPr lang="en-US" sz="1000" dirty="0">
                    <a:latin typeface="Times New Roman" panose="02020603050405020304" pitchFamily="18" charset="0"/>
                    <a:cs typeface="Times New Roman" panose="02020603050405020304" pitchFamily="18" charset="0"/>
                  </a:rPr>
                  <a:t>= 5</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 silhouette score for Agglomerative Clustering is 0.110</a:t>
                </a:r>
              </a:p>
            </p:txBody>
          </p:sp>
        </mc:Choice>
        <mc:Fallback xmlns="">
          <p:sp>
            <p:nvSpPr>
              <p:cNvPr id="16" name="TextBox 15">
                <a:extLst>
                  <a:ext uri="{FF2B5EF4-FFF2-40B4-BE49-F238E27FC236}">
                    <a16:creationId xmlns:a16="http://schemas.microsoft.com/office/drawing/2014/main" id="{02F2F32D-CD57-54AD-0ABC-3D8CF69762BC}"/>
                  </a:ext>
                </a:extLst>
              </p:cNvPr>
              <p:cNvSpPr txBox="1">
                <a:spLocks noRot="1" noChangeAspect="1" noMove="1" noResize="1" noEditPoints="1" noAdjustHandles="1" noChangeArrowheads="1" noChangeShapeType="1" noTextEdit="1"/>
              </p:cNvSpPr>
              <p:nvPr/>
            </p:nvSpPr>
            <p:spPr>
              <a:xfrm>
                <a:off x="6400800" y="1644671"/>
                <a:ext cx="2265623" cy="1323439"/>
              </a:xfrm>
              <a:prstGeom prst="rect">
                <a:avLst/>
              </a:prstGeom>
              <a:blipFill>
                <a:blip r:embed="rId7"/>
                <a:stretch>
                  <a:fillRect b="-1382"/>
                </a:stretch>
              </a:blipFill>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7FCD6AEE-C835-DC89-923E-A99EB36D99A1}"/>
              </a:ext>
            </a:extLst>
          </p:cNvPr>
          <p:cNvCxnSpPr/>
          <p:nvPr/>
        </p:nvCxnSpPr>
        <p:spPr>
          <a:xfrm>
            <a:off x="533400" y="1187450"/>
            <a:ext cx="365125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B509520-7620-2ED9-A2BA-968CCD2C49CC}"/>
              </a:ext>
            </a:extLst>
          </p:cNvPr>
          <p:cNvSpPr txBox="1"/>
          <p:nvPr/>
        </p:nvSpPr>
        <p:spPr>
          <a:xfrm>
            <a:off x="4801182" y="2752666"/>
            <a:ext cx="1524213" cy="215444"/>
          </a:xfrm>
          <a:prstGeom prst="rect">
            <a:avLst/>
          </a:prstGeom>
          <a:noFill/>
        </p:spPr>
        <p:txBody>
          <a:bodyPr wrap="square" rtlCol="0">
            <a:spAutoFit/>
          </a:bodyPr>
          <a:lstStyle/>
          <a:p>
            <a:pPr algn="ctr"/>
            <a:r>
              <a:rPr lang="en-GB" sz="800" dirty="0">
                <a:latin typeface="Times New Roman" panose="02020603050405020304" pitchFamily="18" charset="0"/>
                <a:cs typeface="Times New Roman" panose="02020603050405020304" pitchFamily="18" charset="0"/>
              </a:rPr>
              <a:t>Size of clusters</a:t>
            </a:r>
          </a:p>
        </p:txBody>
      </p:sp>
    </p:spTree>
    <p:extLst>
      <p:ext uri="{BB962C8B-B14F-4D97-AF65-F5344CB8AC3E}">
        <p14:creationId xmlns:p14="http://schemas.microsoft.com/office/powerpoint/2010/main" val="3886269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77715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3"/>
          <p:cNvSpPr/>
          <p:nvPr/>
        </p:nvSpPr>
        <p:spPr>
          <a:xfrm>
            <a:off x="777150" y="3414148"/>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3"/>
          <p:cNvSpPr/>
          <p:nvPr/>
        </p:nvSpPr>
        <p:spPr>
          <a:xfrm>
            <a:off x="4627500" y="1642080"/>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3"/>
          <p:cNvSpPr/>
          <p:nvPr/>
        </p:nvSpPr>
        <p:spPr>
          <a:xfrm>
            <a:off x="4627500" y="3265794"/>
            <a:ext cx="985800" cy="470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3"/>
          <p:cNvSpPr txBox="1">
            <a:spLocks noGrp="1"/>
          </p:cNvSpPr>
          <p:nvPr>
            <p:ph type="subTitle" idx="1"/>
          </p:nvPr>
        </p:nvSpPr>
        <p:spPr>
          <a:xfrm flipH="1">
            <a:off x="1782000" y="2172420"/>
            <a:ext cx="2739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are the requirements of the problem statement?</a:t>
            </a:r>
          </a:p>
        </p:txBody>
      </p:sp>
      <p:sp>
        <p:nvSpPr>
          <p:cNvPr id="297" name="Google Shape;297;p33"/>
          <p:cNvSpPr txBox="1">
            <a:spLocks noGrp="1"/>
          </p:cNvSpPr>
          <p:nvPr>
            <p:ph type="subTitle" idx="2"/>
          </p:nvPr>
        </p:nvSpPr>
        <p:spPr>
          <a:xfrm flipH="1">
            <a:off x="17819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Breakdown</a:t>
            </a:r>
            <a:endParaRPr dirty="0"/>
          </a:p>
        </p:txBody>
      </p:sp>
      <p:sp>
        <p:nvSpPr>
          <p:cNvPr id="298" name="Google Shape;298;p33"/>
          <p:cNvSpPr txBox="1">
            <a:spLocks noGrp="1"/>
          </p:cNvSpPr>
          <p:nvPr>
            <p:ph type="title"/>
          </p:nvPr>
        </p:nvSpPr>
        <p:spPr>
          <a:xfrm>
            <a:off x="891364"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3"/>
          <p:cNvSpPr txBox="1">
            <a:spLocks noGrp="1"/>
          </p:cNvSpPr>
          <p:nvPr>
            <p:ph type="subTitle" idx="3"/>
          </p:nvPr>
        </p:nvSpPr>
        <p:spPr>
          <a:xfrm flipH="1">
            <a:off x="1782000" y="3950429"/>
            <a:ext cx="2739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Cleaning, Feature Engineering and Exploratory Data Analysis (EDA) </a:t>
            </a:r>
          </a:p>
        </p:txBody>
      </p:sp>
      <p:sp>
        <p:nvSpPr>
          <p:cNvPr id="300" name="Google Shape;300;p33"/>
          <p:cNvSpPr txBox="1">
            <a:spLocks noGrp="1"/>
          </p:cNvSpPr>
          <p:nvPr>
            <p:ph type="subTitle" idx="4"/>
          </p:nvPr>
        </p:nvSpPr>
        <p:spPr>
          <a:xfrm flipH="1">
            <a:off x="1781974" y="3361804"/>
            <a:ext cx="198666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Manipulation &amp; Exploration</a:t>
            </a:r>
            <a:endParaRPr dirty="0"/>
          </a:p>
        </p:txBody>
      </p:sp>
      <p:sp>
        <p:nvSpPr>
          <p:cNvPr id="301" name="Google Shape;301;p33"/>
          <p:cNvSpPr txBox="1">
            <a:spLocks noGrp="1"/>
          </p:cNvSpPr>
          <p:nvPr>
            <p:ph type="subTitle" idx="5"/>
          </p:nvPr>
        </p:nvSpPr>
        <p:spPr>
          <a:xfrm flipH="1">
            <a:off x="5613300" y="2172420"/>
            <a:ext cx="26670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Initial Modelling and Hyperparameter Tuning</a:t>
            </a:r>
          </a:p>
        </p:txBody>
      </p:sp>
      <p:sp>
        <p:nvSpPr>
          <p:cNvPr id="302" name="Google Shape;302;p33"/>
          <p:cNvSpPr txBox="1">
            <a:spLocks noGrp="1"/>
          </p:cNvSpPr>
          <p:nvPr>
            <p:ph type="subTitle" idx="6"/>
          </p:nvPr>
        </p:nvSpPr>
        <p:spPr>
          <a:xfrm flipH="1">
            <a:off x="5613288" y="1583975"/>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Modelling &amp; Tuning</a:t>
            </a:r>
            <a:endParaRPr dirty="0"/>
          </a:p>
        </p:txBody>
      </p:sp>
      <p:sp>
        <p:nvSpPr>
          <p:cNvPr id="303" name="Google Shape;303;p33"/>
          <p:cNvSpPr txBox="1">
            <a:spLocks noGrp="1"/>
          </p:cNvSpPr>
          <p:nvPr>
            <p:ph type="subTitle" idx="7"/>
          </p:nvPr>
        </p:nvSpPr>
        <p:spPr>
          <a:xfrm flipH="1">
            <a:off x="5613400" y="3802075"/>
            <a:ext cx="2667000" cy="78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 of Insights</a:t>
            </a:r>
          </a:p>
        </p:txBody>
      </p:sp>
      <p:sp>
        <p:nvSpPr>
          <p:cNvPr id="304" name="Google Shape;304;p33"/>
          <p:cNvSpPr txBox="1">
            <a:spLocks noGrp="1"/>
          </p:cNvSpPr>
          <p:nvPr>
            <p:ph type="subTitle" idx="8"/>
          </p:nvPr>
        </p:nvSpPr>
        <p:spPr>
          <a:xfrm flipH="1">
            <a:off x="5613288" y="3085993"/>
            <a:ext cx="2068500" cy="69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05" name="Google Shape;305;p33"/>
          <p:cNvSpPr txBox="1">
            <a:spLocks noGrp="1"/>
          </p:cNvSpPr>
          <p:nvPr>
            <p:ph type="title" idx="9"/>
          </p:nvPr>
        </p:nvSpPr>
        <p:spPr>
          <a:xfrm>
            <a:off x="891421" y="3414148"/>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02.</a:t>
            </a:r>
            <a:endParaRPr/>
          </a:p>
        </p:txBody>
      </p:sp>
      <p:sp>
        <p:nvSpPr>
          <p:cNvPr id="306" name="Google Shape;306;p33"/>
          <p:cNvSpPr txBox="1">
            <a:spLocks noGrp="1"/>
          </p:cNvSpPr>
          <p:nvPr>
            <p:ph type="title" idx="13"/>
          </p:nvPr>
        </p:nvSpPr>
        <p:spPr>
          <a:xfrm>
            <a:off x="4741802" y="1642080"/>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03.</a:t>
            </a:r>
            <a:endParaRPr/>
          </a:p>
        </p:txBody>
      </p:sp>
      <p:sp>
        <p:nvSpPr>
          <p:cNvPr id="307" name="Google Shape;307;p33"/>
          <p:cNvSpPr txBox="1">
            <a:spLocks noGrp="1"/>
          </p:cNvSpPr>
          <p:nvPr>
            <p:ph type="title" idx="14"/>
          </p:nvPr>
        </p:nvSpPr>
        <p:spPr>
          <a:xfrm>
            <a:off x="4741802" y="3265794"/>
            <a:ext cx="757200" cy="470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04.</a:t>
            </a:r>
            <a:endParaRPr/>
          </a:p>
        </p:txBody>
      </p:sp>
      <p:sp>
        <p:nvSpPr>
          <p:cNvPr id="308" name="Google Shape;308;p33"/>
          <p:cNvSpPr txBox="1">
            <a:spLocks noGrp="1"/>
          </p:cNvSpPr>
          <p:nvPr>
            <p:ph type="title" idx="15"/>
          </p:nvPr>
        </p:nvSpPr>
        <p:spPr>
          <a:xfrm>
            <a:off x="720000" y="539400"/>
            <a:ext cx="77040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Table of contents</a:t>
            </a:r>
            <a:endParaRPr dirty="0"/>
          </a:p>
        </p:txBody>
      </p:sp>
      <p:sp>
        <p:nvSpPr>
          <p:cNvPr id="309" name="Google Shape;309;p33"/>
          <p:cNvSpPr/>
          <p:nvPr/>
        </p:nvSpPr>
        <p:spPr>
          <a:xfrm flipH="1">
            <a:off x="121553" y="1183680"/>
            <a:ext cx="679875" cy="232650"/>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rot="10800000">
            <a:off x="8179565" y="2802093"/>
            <a:ext cx="851375" cy="283900"/>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flipH="1">
            <a:off x="8721442" y="3415401"/>
            <a:ext cx="75000" cy="75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317940" y="1510793"/>
            <a:ext cx="42600" cy="42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flipH="1">
            <a:off x="157442" y="1624707"/>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flipH="1">
            <a:off x="8373612" y="258680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33"/>
          <p:cNvGrpSpPr/>
          <p:nvPr/>
        </p:nvGrpSpPr>
        <p:grpSpPr>
          <a:xfrm>
            <a:off x="4887442" y="162470"/>
            <a:ext cx="764096" cy="175985"/>
            <a:chOff x="4917734" y="191707"/>
            <a:chExt cx="764096" cy="175985"/>
          </a:xfrm>
        </p:grpSpPr>
        <p:grpSp>
          <p:nvGrpSpPr>
            <p:cNvPr id="317" name="Google Shape;317;p33"/>
            <p:cNvGrpSpPr/>
            <p:nvPr/>
          </p:nvGrpSpPr>
          <p:grpSpPr>
            <a:xfrm>
              <a:off x="4917734" y="191707"/>
              <a:ext cx="175994" cy="175985"/>
              <a:chOff x="266768" y="1721375"/>
              <a:chExt cx="397907" cy="397887"/>
            </a:xfrm>
          </p:grpSpPr>
          <p:sp>
            <p:nvSpPr>
              <p:cNvPr id="318" name="Google Shape;318;p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5211543" y="191707"/>
              <a:ext cx="175976" cy="175985"/>
              <a:chOff x="864491" y="1723250"/>
              <a:chExt cx="397866" cy="397887"/>
            </a:xfrm>
          </p:grpSpPr>
          <p:sp>
            <p:nvSpPr>
              <p:cNvPr id="321" name="Google Shape;321;p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33"/>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255;p31">
            <a:extLst>
              <a:ext uri="{FF2B5EF4-FFF2-40B4-BE49-F238E27FC236}">
                <a16:creationId xmlns:a16="http://schemas.microsoft.com/office/drawing/2014/main" id="{815C19DB-ED94-DF52-F5C2-0FB673AA338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36" name="Google Shape;254;p31">
            <a:extLst>
              <a:ext uri="{FF2B5EF4-FFF2-40B4-BE49-F238E27FC236}">
                <a16:creationId xmlns:a16="http://schemas.microsoft.com/office/drawing/2014/main" id="{F82CB5BC-2C72-A47E-55CD-CA556A283BAA}"/>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673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DBSCAN</a:t>
            </a:r>
            <a:br>
              <a:rPr lang="en-US" sz="3600" dirty="0"/>
            </a:b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696097" y="440757"/>
            <a:ext cx="4331093" cy="441699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184718" y="987259"/>
            <a:ext cx="3973008" cy="3785652"/>
          </a:xfrm>
          <a:prstGeom prst="rect">
            <a:avLst/>
          </a:prstGeom>
          <a:noFill/>
        </p:spPr>
        <p:txBody>
          <a:bodyPr wrap="square" rtlCol="0">
            <a:spAutoFit/>
          </a:bodyPr>
          <a:lstStyle/>
          <a:p>
            <a:pPr algn="just"/>
            <a:r>
              <a:rPr lang="en-SG" sz="1000" dirty="0">
                <a:latin typeface="Times New Roman" panose="02020603050405020304" pitchFamily="18" charset="0"/>
                <a:cs typeface="Times New Roman" panose="02020603050405020304" pitchFamily="18" charset="0"/>
              </a:rPr>
              <a:t>We use DBSCAN as it is not vulnerable to outlier values and does not require us to specify the number of clusters</a:t>
            </a:r>
          </a:p>
          <a:p>
            <a:pPr algn="just"/>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How does it work? We first define 2 parameters:</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Epsilon The epsilon determines the maximum radius of the neighbourhood that will encompass the points of the cluster. This epsilon will look for the minimum number of points within this epsilon to consider itself a cluster</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Minimum Points Minimum points is a value the minimum number of points in the epsilon for the neighbourhood to be considered a cluster. High Minimum Points values make more clusters and result in more noise, and low Minimum Points values make more robust clusters but may ‘eat up’ smaller clusters present in the data</a:t>
            </a:r>
          </a:p>
          <a:p>
            <a:pPr marL="228600" indent="-228600" algn="just">
              <a:buFont typeface="+mj-lt"/>
              <a:buAutoNum type="arabicPeriod"/>
            </a:pPr>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Pros:</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Do not need to predefine number of clusters</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Able to handle outliers</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Able to handle non-linear shape of clusters etc. Circles, arbitrary shapes</a:t>
            </a:r>
          </a:p>
          <a:p>
            <a:pPr marL="228600" indent="-228600" algn="just">
              <a:buFont typeface="+mj-lt"/>
              <a:buAutoNum type="arabicPeriod"/>
            </a:pPr>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Cons:</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Unable to identify clusters of different density</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Does not perform well with high-dimensional data</a:t>
            </a:r>
          </a:p>
          <a:p>
            <a:pPr marL="228600" indent="-228600" algn="just">
              <a:buFont typeface="+mj-lt"/>
              <a:buAutoNum type="arabicPeriod"/>
            </a:pPr>
            <a:r>
              <a:rPr lang="en-SG" sz="1000" dirty="0">
                <a:latin typeface="Times New Roman" panose="02020603050405020304" pitchFamily="18" charset="0"/>
                <a:cs typeface="Times New Roman" panose="02020603050405020304" pitchFamily="18" charset="0"/>
              </a:rPr>
              <a:t>Sensitive to parameter values (epsilon, min points)</a:t>
            </a:r>
          </a:p>
        </p:txBody>
      </p:sp>
      <p:pic>
        <p:nvPicPr>
          <p:cNvPr id="6" name="Picture 5" descr="Text&#10;&#10;Description automatically generated">
            <a:extLst>
              <a:ext uri="{FF2B5EF4-FFF2-40B4-BE49-F238E27FC236}">
                <a16:creationId xmlns:a16="http://schemas.microsoft.com/office/drawing/2014/main" id="{C8811D29-67DD-B8D2-7A51-C615DF00291D}"/>
              </a:ext>
            </a:extLst>
          </p:cNvPr>
          <p:cNvPicPr>
            <a:picLocks noChangeAspect="1"/>
          </p:cNvPicPr>
          <p:nvPr/>
        </p:nvPicPr>
        <p:blipFill>
          <a:blip r:embed="rId3"/>
          <a:stretch>
            <a:fillRect/>
          </a:stretch>
        </p:blipFill>
        <p:spPr>
          <a:xfrm>
            <a:off x="4787900" y="2822567"/>
            <a:ext cx="4171382" cy="1991458"/>
          </a:xfrm>
          <a:prstGeom prst="rect">
            <a:avLst/>
          </a:prstGeom>
        </p:spPr>
      </p:pic>
      <p:pic>
        <p:nvPicPr>
          <p:cNvPr id="9" name="Picture 8">
            <a:extLst>
              <a:ext uri="{FF2B5EF4-FFF2-40B4-BE49-F238E27FC236}">
                <a16:creationId xmlns:a16="http://schemas.microsoft.com/office/drawing/2014/main" id="{160E6348-AE4C-D7F6-C0B1-FE3279E486BF}"/>
              </a:ext>
            </a:extLst>
          </p:cNvPr>
          <p:cNvPicPr>
            <a:picLocks noChangeAspect="1"/>
          </p:cNvPicPr>
          <p:nvPr/>
        </p:nvPicPr>
        <p:blipFill rotWithShape="1">
          <a:blip r:embed="rId4"/>
          <a:srcRect r="1204"/>
          <a:stretch/>
        </p:blipFill>
        <p:spPr>
          <a:xfrm>
            <a:off x="4787899" y="579391"/>
            <a:ext cx="4171382" cy="2192026"/>
          </a:xfrm>
          <a:prstGeom prst="rect">
            <a:avLst/>
          </a:prstGeom>
        </p:spPr>
      </p:pic>
    </p:spTree>
    <p:extLst>
      <p:ext uri="{BB962C8B-B14F-4D97-AF65-F5344CB8AC3E}">
        <p14:creationId xmlns:p14="http://schemas.microsoft.com/office/powerpoint/2010/main" val="51872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67367" y="508000"/>
            <a:ext cx="4307784" cy="413385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4347EC-59A2-F0E9-E0B7-F45A2B086D94}"/>
                  </a:ext>
                </a:extLst>
              </p:cNvPr>
              <p:cNvSpPr txBox="1"/>
              <p:nvPr/>
            </p:nvSpPr>
            <p:spPr>
              <a:xfrm>
                <a:off x="4455005" y="2937026"/>
                <a:ext cx="4074608" cy="1631216"/>
              </a:xfrm>
              <a:prstGeom prst="rect">
                <a:avLst/>
              </a:prstGeom>
              <a:noFill/>
            </p:spPr>
            <p:txBody>
              <a:bodyPr wrap="square" rtlCol="0">
                <a:spAutoFit/>
              </a:bodyPr>
              <a:lstStyle/>
              <a:p>
                <a:pPr algn="just"/>
                <a:r>
                  <a:rPr lang="en-SG" sz="1000" dirty="0">
                    <a:latin typeface="Times New Roman" panose="02020603050405020304" pitchFamily="18" charset="0"/>
                    <a:cs typeface="Times New Roman" panose="02020603050405020304" pitchFamily="18" charset="0"/>
                  </a:rPr>
                  <a:t>We plot a K-Nearest Neighbours graph to find the optimum epsilon value. </a:t>
                </a:r>
              </a:p>
              <a:p>
                <a:pPr algn="just"/>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The nearest neighbours value is </a:t>
                </a:r>
                <a14:m>
                  <m:oMath xmlns:m="http://schemas.openxmlformats.org/officeDocument/2006/math">
                    <m:r>
                      <a:rPr lang="en-SG" sz="1000" b="0" i="1" smtClean="0">
                        <a:latin typeface="Cambria Math" panose="02040503050406030204" pitchFamily="18" charset="0"/>
                        <a:cs typeface="Times New Roman" panose="02020603050405020304" pitchFamily="18" charset="0"/>
                      </a:rPr>
                      <m:t>2∗</m:t>
                    </m:r>
                    <m:r>
                      <a:rPr lang="en-SG" sz="1000" b="0" i="1" smtClean="0">
                        <a:latin typeface="Cambria Math" panose="02040503050406030204" pitchFamily="18" charset="0"/>
                        <a:cs typeface="Times New Roman" panose="02020603050405020304" pitchFamily="18" charset="0"/>
                      </a:rPr>
                      <m:t>𝑑𝑖𝑚</m:t>
                    </m:r>
                  </m:oMath>
                </a14:m>
                <a:r>
                  <a:rPr lang="en-SG" sz="1000" b="0" dirty="0">
                    <a:latin typeface="Times New Roman" panose="02020603050405020304" pitchFamily="18" charset="0"/>
                    <a:cs typeface="Times New Roman" panose="02020603050405020304" pitchFamily="18" charset="0"/>
                  </a:rPr>
                  <a:t> where </a:t>
                </a:r>
                <a14:m>
                  <m:oMath xmlns:m="http://schemas.openxmlformats.org/officeDocument/2006/math">
                    <m:r>
                      <a:rPr lang="en-SG" sz="1000" b="0" i="1" smtClean="0">
                        <a:latin typeface="Cambria Math" panose="02040503050406030204" pitchFamily="18" charset="0"/>
                        <a:cs typeface="Times New Roman" panose="02020603050405020304" pitchFamily="18" charset="0"/>
                      </a:rPr>
                      <m:t>𝑑𝑖𝑚</m:t>
                    </m:r>
                    <m:r>
                      <a:rPr lang="en-SG" sz="1000" b="0" i="1" smtClean="0">
                        <a:latin typeface="Cambria Math" panose="02040503050406030204" pitchFamily="18" charset="0"/>
                        <a:cs typeface="Times New Roman" panose="02020603050405020304" pitchFamily="18" charset="0"/>
                      </a:rPr>
                      <m:t>=</m:t>
                    </m:r>
                    <m:r>
                      <a:rPr lang="en-SG" sz="1000" b="0" i="1" smtClean="0">
                        <a:latin typeface="Cambria Math" panose="02040503050406030204" pitchFamily="18" charset="0"/>
                        <a:cs typeface="Times New Roman" panose="02020603050405020304" pitchFamily="18" charset="0"/>
                      </a:rPr>
                      <m:t>𝑛𝑜</m:t>
                    </m:r>
                    <m:r>
                      <a:rPr lang="en-SG" sz="1000" b="0" i="1" smtClean="0">
                        <a:latin typeface="Cambria Math" panose="02040503050406030204" pitchFamily="18" charset="0"/>
                        <a:cs typeface="Times New Roman" panose="02020603050405020304" pitchFamily="18" charset="0"/>
                      </a:rPr>
                      <m:t>. </m:t>
                    </m:r>
                    <m:r>
                      <a:rPr lang="en-SG" sz="1000" b="0" i="1" smtClean="0">
                        <a:latin typeface="Cambria Math" panose="02040503050406030204" pitchFamily="18" charset="0"/>
                        <a:cs typeface="Times New Roman" panose="02020603050405020304" pitchFamily="18" charset="0"/>
                      </a:rPr>
                      <m:t>𝑜𝑓</m:t>
                    </m:r>
                    <m:r>
                      <a:rPr lang="en-SG" sz="1000" b="0" i="1" smtClean="0">
                        <a:latin typeface="Cambria Math" panose="02040503050406030204" pitchFamily="18" charset="0"/>
                        <a:cs typeface="Times New Roman" panose="02020603050405020304" pitchFamily="18" charset="0"/>
                      </a:rPr>
                      <m:t> </m:t>
                    </m:r>
                    <m:r>
                      <a:rPr lang="en-SG" sz="1000" b="0" i="1" smtClean="0">
                        <a:latin typeface="Cambria Math" panose="02040503050406030204" pitchFamily="18" charset="0"/>
                        <a:cs typeface="Times New Roman" panose="02020603050405020304" pitchFamily="18" charset="0"/>
                      </a:rPr>
                      <m:t>𝑑𝑖𝑚𝑒𝑛𝑠𝑖𝑜𝑛𝑠</m:t>
                    </m:r>
                  </m:oMath>
                </a14:m>
                <a:endParaRPr lang="en-SG" sz="1000" b="0" dirty="0">
                  <a:latin typeface="Times New Roman" panose="02020603050405020304" pitchFamily="18" charset="0"/>
                  <a:cs typeface="Times New Roman" panose="02020603050405020304" pitchFamily="18" charset="0"/>
                </a:endParaRPr>
              </a:p>
              <a:p>
                <a:pPr algn="just"/>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Therefore, we use a neighbours value of 26.</a:t>
                </a:r>
              </a:p>
              <a:p>
                <a:pPr algn="just"/>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We then use a package called </a:t>
                </a:r>
                <a:r>
                  <a:rPr lang="en-SG" sz="1000" dirty="0" err="1">
                    <a:latin typeface="Times New Roman" panose="02020603050405020304" pitchFamily="18" charset="0"/>
                    <a:cs typeface="Times New Roman" panose="02020603050405020304" pitchFamily="18" charset="0"/>
                  </a:rPr>
                  <a:t>KneeLocator</a:t>
                </a:r>
                <a:r>
                  <a:rPr lang="en-SG" sz="1000" dirty="0">
                    <a:latin typeface="Times New Roman" panose="02020603050405020304" pitchFamily="18" charset="0"/>
                    <a:cs typeface="Times New Roman" panose="02020603050405020304" pitchFamily="18" charset="0"/>
                  </a:rPr>
                  <a:t> to plot the graph and find the knee of the graph, to determine the epsilon value</a:t>
                </a:r>
              </a:p>
              <a:p>
                <a:pPr algn="just"/>
                <a:endParaRPr lang="en-SG" sz="1000" dirty="0">
                  <a:latin typeface="Times New Roman" panose="02020603050405020304" pitchFamily="18" charset="0"/>
                  <a:cs typeface="Times New Roman" panose="02020603050405020304" pitchFamily="18" charset="0"/>
                </a:endParaRPr>
              </a:p>
              <a:p>
                <a:pPr algn="just"/>
                <a:r>
                  <a:rPr lang="en-SG" sz="1000" dirty="0">
                    <a:latin typeface="Times New Roman" panose="02020603050405020304" pitchFamily="18" charset="0"/>
                    <a:cs typeface="Times New Roman" panose="02020603050405020304" pitchFamily="18" charset="0"/>
                  </a:rPr>
                  <a:t>We can see that the optimal epsilon value is 0.033</a:t>
                </a:r>
              </a:p>
            </p:txBody>
          </p:sp>
        </mc:Choice>
        <mc:Fallback xmlns="">
          <p:sp>
            <p:nvSpPr>
              <p:cNvPr id="23" name="TextBox 22">
                <a:extLst>
                  <a:ext uri="{FF2B5EF4-FFF2-40B4-BE49-F238E27FC236}">
                    <a16:creationId xmlns:a16="http://schemas.microsoft.com/office/drawing/2014/main" id="{D74347EC-59A2-F0E9-E0B7-F45A2B086D94}"/>
                  </a:ext>
                </a:extLst>
              </p:cNvPr>
              <p:cNvSpPr txBox="1">
                <a:spLocks noRot="1" noChangeAspect="1" noMove="1" noResize="1" noEditPoints="1" noAdjustHandles="1" noChangeArrowheads="1" noChangeShapeType="1" noTextEdit="1"/>
              </p:cNvSpPr>
              <p:nvPr/>
            </p:nvSpPr>
            <p:spPr>
              <a:xfrm>
                <a:off x="4455005" y="2937026"/>
                <a:ext cx="4074608" cy="1631216"/>
              </a:xfrm>
              <a:prstGeom prst="rect">
                <a:avLst/>
              </a:prstGeom>
              <a:blipFill>
                <a:blip r:embed="rId3"/>
                <a:stretch>
                  <a:fillRect b="-1124"/>
                </a:stretch>
              </a:blipFill>
            </p:spPr>
            <p:txBody>
              <a:bodyPr/>
              <a:lstStyle/>
              <a:p>
                <a:r>
                  <a:rPr lang="en-GB">
                    <a:noFill/>
                  </a:rPr>
                  <a:t> </a:t>
                </a:r>
              </a:p>
            </p:txBody>
          </p:sp>
        </mc:Fallback>
      </mc:AlternateContent>
      <p:pic>
        <p:nvPicPr>
          <p:cNvPr id="5" name="Picture 4" descr="Text&#10;&#10;Description automatically generated">
            <a:extLst>
              <a:ext uri="{FF2B5EF4-FFF2-40B4-BE49-F238E27FC236}">
                <a16:creationId xmlns:a16="http://schemas.microsoft.com/office/drawing/2014/main" id="{B18C6092-98BD-30C3-4703-15485D6D2CB7}"/>
              </a:ext>
            </a:extLst>
          </p:cNvPr>
          <p:cNvPicPr>
            <a:picLocks noChangeAspect="1"/>
          </p:cNvPicPr>
          <p:nvPr/>
        </p:nvPicPr>
        <p:blipFill>
          <a:blip r:embed="rId4"/>
          <a:stretch>
            <a:fillRect/>
          </a:stretch>
        </p:blipFill>
        <p:spPr>
          <a:xfrm>
            <a:off x="4567743" y="444500"/>
            <a:ext cx="4171382" cy="1967750"/>
          </a:xfrm>
          <a:prstGeom prst="rect">
            <a:avLst/>
          </a:prstGeom>
        </p:spPr>
      </p:pic>
      <p:pic>
        <p:nvPicPr>
          <p:cNvPr id="8" name="Picture 7">
            <a:extLst>
              <a:ext uri="{FF2B5EF4-FFF2-40B4-BE49-F238E27FC236}">
                <a16:creationId xmlns:a16="http://schemas.microsoft.com/office/drawing/2014/main" id="{FD877074-EF90-D1AD-0DA0-2B2D8BBF479B}"/>
              </a:ext>
            </a:extLst>
          </p:cNvPr>
          <p:cNvPicPr>
            <a:picLocks noChangeAspect="1"/>
          </p:cNvPicPr>
          <p:nvPr/>
        </p:nvPicPr>
        <p:blipFill>
          <a:blip r:embed="rId5"/>
          <a:stretch>
            <a:fillRect/>
          </a:stretch>
        </p:blipFill>
        <p:spPr>
          <a:xfrm>
            <a:off x="147221" y="563307"/>
            <a:ext cx="4171382" cy="4016886"/>
          </a:xfrm>
          <a:prstGeom prst="rect">
            <a:avLst/>
          </a:prstGeom>
        </p:spPr>
      </p:pic>
      <p:pic>
        <p:nvPicPr>
          <p:cNvPr id="11" name="Picture 10">
            <a:extLst>
              <a:ext uri="{FF2B5EF4-FFF2-40B4-BE49-F238E27FC236}">
                <a16:creationId xmlns:a16="http://schemas.microsoft.com/office/drawing/2014/main" id="{5BD1B7F5-E1E3-160E-6758-E1DB7C0CB05E}"/>
              </a:ext>
            </a:extLst>
          </p:cNvPr>
          <p:cNvPicPr>
            <a:picLocks noChangeAspect="1"/>
          </p:cNvPicPr>
          <p:nvPr/>
        </p:nvPicPr>
        <p:blipFill>
          <a:blip r:embed="rId6"/>
          <a:stretch>
            <a:fillRect/>
          </a:stretch>
        </p:blipFill>
        <p:spPr>
          <a:xfrm>
            <a:off x="5063436" y="2518295"/>
            <a:ext cx="3296110" cy="257211"/>
          </a:xfrm>
          <a:prstGeom prst="rect">
            <a:avLst/>
          </a:prstGeom>
        </p:spPr>
      </p:pic>
    </p:spTree>
    <p:extLst>
      <p:ext uri="{BB962C8B-B14F-4D97-AF65-F5344CB8AC3E}">
        <p14:creationId xmlns:p14="http://schemas.microsoft.com/office/powerpoint/2010/main" val="1721829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97091" y="533400"/>
            <a:ext cx="8983409" cy="193040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393700" y="2744195"/>
            <a:ext cx="8312150" cy="1754326"/>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performance of DBSCAN on this dataset is terrible as there are no valid clusters available, as the data:</a:t>
            </a:r>
          </a:p>
          <a:p>
            <a:pPr algn="just"/>
            <a:r>
              <a:rPr lang="en-US" sz="1200" dirty="0">
                <a:latin typeface="Times New Roman" panose="02020603050405020304" pitchFamily="18" charset="0"/>
                <a:cs typeface="Times New Roman" panose="02020603050405020304" pitchFamily="18" charset="0"/>
              </a:rPr>
              <a:t>Has too many dimensions</a:t>
            </a:r>
          </a:p>
          <a:p>
            <a:pPr algn="just"/>
            <a:r>
              <a:rPr lang="en-US" sz="1200" dirty="0">
                <a:latin typeface="Times New Roman" panose="02020603050405020304" pitchFamily="18" charset="0"/>
                <a:cs typeface="Times New Roman" panose="02020603050405020304" pitchFamily="18" charset="0"/>
              </a:rPr>
              <a:t>Many varying densities</a:t>
            </a:r>
          </a:p>
          <a:p>
            <a:pPr algn="just"/>
            <a:r>
              <a:rPr lang="en-US" sz="1200" dirty="0">
                <a:latin typeface="Times New Roman" panose="02020603050405020304" pitchFamily="18" charset="0"/>
                <a:cs typeface="Times New Roman" panose="02020603050405020304" pitchFamily="18" charset="0"/>
              </a:rPr>
              <a:t>This causes the performance of the DBSCAN to be very bad.</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Unable to calculate silhouette score as the length of unique labels must be bigger than 0.</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We can see that the performance of the DBSCAN algorithm is terrible, even after finding the optimal epsilon and </a:t>
            </a:r>
            <a:r>
              <a:rPr lang="en-US" sz="1200" dirty="0" err="1">
                <a:latin typeface="Times New Roman" panose="02020603050405020304" pitchFamily="18" charset="0"/>
                <a:cs typeface="Times New Roman" panose="02020603050405020304" pitchFamily="18" charset="0"/>
              </a:rPr>
              <a:t>minpts</a:t>
            </a:r>
            <a:r>
              <a:rPr lang="en-US" sz="1200" dirty="0">
                <a:latin typeface="Times New Roman" panose="02020603050405020304" pitchFamily="18" charset="0"/>
                <a:cs typeface="Times New Roman" panose="02020603050405020304" pitchFamily="18" charset="0"/>
              </a:rPr>
              <a:t> values. Therefore, we will not use the DBSCAN algorithm for hyperparameter tuning</a:t>
            </a:r>
            <a:endParaRPr lang="en-SG" sz="12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B051070-CC56-374B-103F-99F724906280}"/>
              </a:ext>
            </a:extLst>
          </p:cNvPr>
          <p:cNvPicPr>
            <a:picLocks noChangeAspect="1"/>
          </p:cNvPicPr>
          <p:nvPr/>
        </p:nvPicPr>
        <p:blipFill>
          <a:blip r:embed="rId3"/>
          <a:stretch>
            <a:fillRect/>
          </a:stretch>
        </p:blipFill>
        <p:spPr>
          <a:xfrm>
            <a:off x="147254" y="624533"/>
            <a:ext cx="8883082" cy="1778247"/>
          </a:xfrm>
          <a:prstGeom prst="rect">
            <a:avLst/>
          </a:prstGeom>
        </p:spPr>
      </p:pic>
    </p:spTree>
    <p:extLst>
      <p:ext uri="{BB962C8B-B14F-4D97-AF65-F5344CB8AC3E}">
        <p14:creationId xmlns:p14="http://schemas.microsoft.com/office/powerpoint/2010/main" val="910389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84719" y="329475"/>
            <a:ext cx="4511377" cy="673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K-Medoids</a:t>
            </a:r>
            <a:br>
              <a:rPr lang="en-US" sz="3600" dirty="0"/>
            </a:b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5138174" y="353370"/>
            <a:ext cx="3269226" cy="447263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184717" y="1003300"/>
            <a:ext cx="4331093" cy="3631763"/>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k-medoids minimizes the sum of dissimilarities between points labeled to be in a cluster and a point designated as the center of that cluster. In contrast to the k-means algorithm, k-medoids chooses datapoints as centers. (</a:t>
            </a:r>
            <a:r>
              <a:rPr lang="en-US" sz="1000" dirty="0" err="1">
                <a:latin typeface="Times New Roman" panose="02020603050405020304" pitchFamily="18" charset="0"/>
                <a:cs typeface="Times New Roman" panose="02020603050405020304" pitchFamily="18" charset="0"/>
              </a:rPr>
              <a:t>Mirkes</a:t>
            </a:r>
            <a:r>
              <a:rPr lang="en-US" sz="1000" dirty="0">
                <a:latin typeface="Times New Roman" panose="02020603050405020304" pitchFamily="18" charset="0"/>
                <a:cs typeface="Times New Roman" panose="02020603050405020304" pitchFamily="18" charset="0"/>
              </a:rPr>
              <a:t>, 2011)</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marL="228600" indent="-228600" algn="just">
              <a:buFont typeface="+mj-lt"/>
              <a:buAutoNum type="arabicPeriod"/>
            </a:pPr>
            <a:r>
              <a:rPr lang="en-US" sz="1000" dirty="0" err="1">
                <a:latin typeface="Times New Roman" panose="02020603050405020304" pitchFamily="18" charset="0"/>
                <a:cs typeface="Times New Roman" panose="02020603050405020304" pitchFamily="18" charset="0"/>
              </a:rPr>
              <a:t>Initialise</a:t>
            </a:r>
            <a:r>
              <a:rPr lang="en-US" sz="1000" dirty="0">
                <a:latin typeface="Times New Roman" panose="02020603050405020304" pitchFamily="18" charset="0"/>
                <a:cs typeface="Times New Roman" panose="02020603050405020304" pitchFamily="18" charset="0"/>
              </a:rPr>
              <a:t>: randomly select k of the n data points as the medoids</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Assignment step: Associate each data point to the closest medoid.</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Update step: For each medoid m and each data point o associated to m swap m and o and compute the total cost of the configuration (that is, the average dissimilarity of o to all the data points associated to m). Select the medoid o with the lowest cost of the configuration.</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Repeat alternating steps 2 and 3 until there is no change in the assignment</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Pros: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Able to solve K-means problems and produce empty clusters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Fast and converges quickly</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Cons: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Requires precision</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Complex</a:t>
            </a:r>
            <a:endParaRPr lang="en-SG" sz="1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081C539-839E-EAD3-B126-410A54040404}"/>
              </a:ext>
            </a:extLst>
          </p:cNvPr>
          <p:cNvPicPr>
            <a:picLocks noChangeAspect="1"/>
          </p:cNvPicPr>
          <p:nvPr/>
        </p:nvPicPr>
        <p:blipFill>
          <a:blip r:embed="rId3"/>
          <a:stretch>
            <a:fillRect/>
          </a:stretch>
        </p:blipFill>
        <p:spPr>
          <a:xfrm>
            <a:off x="5212524" y="425945"/>
            <a:ext cx="3132584" cy="2063943"/>
          </a:xfrm>
          <a:prstGeom prst="rect">
            <a:avLst/>
          </a:prstGeom>
        </p:spPr>
      </p:pic>
      <p:pic>
        <p:nvPicPr>
          <p:cNvPr id="5" name="Picture 4" descr="Text&#10;&#10;Description automatically generated">
            <a:extLst>
              <a:ext uri="{FF2B5EF4-FFF2-40B4-BE49-F238E27FC236}">
                <a16:creationId xmlns:a16="http://schemas.microsoft.com/office/drawing/2014/main" id="{CA7A1A18-5109-39EE-A835-48E5F22AF6A5}"/>
              </a:ext>
            </a:extLst>
          </p:cNvPr>
          <p:cNvPicPr>
            <a:picLocks noChangeAspect="1"/>
          </p:cNvPicPr>
          <p:nvPr/>
        </p:nvPicPr>
        <p:blipFill>
          <a:blip r:embed="rId4"/>
          <a:stretch>
            <a:fillRect/>
          </a:stretch>
        </p:blipFill>
        <p:spPr>
          <a:xfrm>
            <a:off x="5212524" y="2571749"/>
            <a:ext cx="3140370" cy="2198613"/>
          </a:xfrm>
          <a:prstGeom prst="rect">
            <a:avLst/>
          </a:prstGeom>
        </p:spPr>
      </p:pic>
    </p:spTree>
    <p:extLst>
      <p:ext uri="{BB962C8B-B14F-4D97-AF65-F5344CB8AC3E}">
        <p14:creationId xmlns:p14="http://schemas.microsoft.com/office/powerpoint/2010/main" val="3770101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68376" y="504825"/>
            <a:ext cx="4374084" cy="4063417"/>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74347EC-59A2-F0E9-E0B7-F45A2B086D94}"/>
                  </a:ext>
                </a:extLst>
              </p:cNvPr>
              <p:cNvSpPr txBox="1"/>
              <p:nvPr/>
            </p:nvSpPr>
            <p:spPr>
              <a:xfrm>
                <a:off x="4620482" y="1479867"/>
                <a:ext cx="4235228" cy="132343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We can observe a slight bend in the elbow plot at </a:t>
                </a:r>
                <a14:m>
                  <m:oMath xmlns:m="http://schemas.openxmlformats.org/officeDocument/2006/math">
                    <m:r>
                      <a:rPr lang="en-US" sz="1000" i="1" dirty="0" smtClean="0">
                        <a:latin typeface="Cambria Math" panose="02040503050406030204" pitchFamily="18" charset="0"/>
                        <a:cs typeface="Times New Roman" panose="02020603050405020304" pitchFamily="18" charset="0"/>
                      </a:rPr>
                      <m:t>𝑘</m:t>
                    </m:r>
                    <m:r>
                      <a:rPr lang="en-US" sz="1000" i="1" dirty="0" smtClean="0">
                        <a:latin typeface="Cambria Math" panose="02040503050406030204" pitchFamily="18" charset="0"/>
                        <a:cs typeface="Times New Roman" panose="02020603050405020304" pitchFamily="18" charset="0"/>
                      </a:rPr>
                      <m:t>= 3.</m:t>
                    </m:r>
                  </m:oMath>
                </a14:m>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Therefore, we will choose </a:t>
                </a:r>
                <a14:m>
                  <m:oMath xmlns:m="http://schemas.openxmlformats.org/officeDocument/2006/math">
                    <m:r>
                      <a:rPr lang="en-US" sz="1000" i="1" dirty="0" smtClean="0">
                        <a:latin typeface="Cambria Math" panose="02040503050406030204" pitchFamily="18" charset="0"/>
                        <a:cs typeface="Times New Roman" panose="02020603050405020304" pitchFamily="18" charset="0"/>
                      </a:rPr>
                      <m:t>𝑘</m:t>
                    </m:r>
                    <m:r>
                      <a:rPr lang="en-US" sz="1000" i="1" dirty="0" smtClean="0">
                        <a:latin typeface="Cambria Math" panose="02040503050406030204" pitchFamily="18" charset="0"/>
                        <a:cs typeface="Times New Roman" panose="02020603050405020304" pitchFamily="18" charset="0"/>
                      </a:rPr>
                      <m:t>= 3 </m:t>
                    </m:r>
                  </m:oMath>
                </a14:m>
                <a:r>
                  <a:rPr lang="en-US" sz="1000" dirty="0">
                    <a:latin typeface="Times New Roman" panose="02020603050405020304" pitchFamily="18" charset="0"/>
                    <a:cs typeface="Times New Roman" panose="02020603050405020304" pitchFamily="18" charset="0"/>
                  </a:rPr>
                  <a:t>for our K-Medoids algorithm</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We can see that the distribution for the clusters is decent. However, the results of the clusters are too similar and are not distinct enough to come to definite conclusions about the difference in the properties of each cluster</a:t>
                </a:r>
              </a:p>
              <a:p>
                <a:pPr algn="just"/>
                <a:endParaRPr lang="en-SG" sz="1000"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D74347EC-59A2-F0E9-E0B7-F45A2B086D94}"/>
                  </a:ext>
                </a:extLst>
              </p:cNvPr>
              <p:cNvSpPr txBox="1">
                <a:spLocks noRot="1" noChangeAspect="1" noMove="1" noResize="1" noEditPoints="1" noAdjustHandles="1" noChangeArrowheads="1" noChangeShapeType="1" noTextEdit="1"/>
              </p:cNvSpPr>
              <p:nvPr/>
            </p:nvSpPr>
            <p:spPr>
              <a:xfrm>
                <a:off x="4620482" y="1479867"/>
                <a:ext cx="4235228" cy="1323439"/>
              </a:xfrm>
              <a:prstGeom prst="rect">
                <a:avLst/>
              </a:prstGeom>
              <a:blipFill>
                <a:blip r:embed="rId3"/>
                <a:stretch>
                  <a:fillRect/>
                </a:stretch>
              </a:blipFill>
            </p:spPr>
            <p:txBody>
              <a:bodyPr/>
              <a:lstStyle/>
              <a:p>
                <a:r>
                  <a:rPr lang="en-GB">
                    <a:noFill/>
                  </a:rPr>
                  <a:t> </a:t>
                </a:r>
              </a:p>
            </p:txBody>
          </p:sp>
        </mc:Fallback>
      </mc:AlternateContent>
      <p:pic>
        <p:nvPicPr>
          <p:cNvPr id="3" name="Picture 2" descr="Text&#10;&#10;Description automatically generated">
            <a:extLst>
              <a:ext uri="{FF2B5EF4-FFF2-40B4-BE49-F238E27FC236}">
                <a16:creationId xmlns:a16="http://schemas.microsoft.com/office/drawing/2014/main" id="{747ED4A7-B759-E55A-991E-88D760BD30EA}"/>
              </a:ext>
            </a:extLst>
          </p:cNvPr>
          <p:cNvPicPr>
            <a:picLocks noChangeAspect="1"/>
          </p:cNvPicPr>
          <p:nvPr/>
        </p:nvPicPr>
        <p:blipFill>
          <a:blip r:embed="rId4"/>
          <a:stretch>
            <a:fillRect/>
          </a:stretch>
        </p:blipFill>
        <p:spPr>
          <a:xfrm>
            <a:off x="138448" y="575258"/>
            <a:ext cx="4227812" cy="2228048"/>
          </a:xfrm>
          <a:prstGeom prst="rect">
            <a:avLst/>
          </a:prstGeom>
        </p:spPr>
      </p:pic>
      <p:pic>
        <p:nvPicPr>
          <p:cNvPr id="6" name="Picture 5">
            <a:extLst>
              <a:ext uri="{FF2B5EF4-FFF2-40B4-BE49-F238E27FC236}">
                <a16:creationId xmlns:a16="http://schemas.microsoft.com/office/drawing/2014/main" id="{3EB505BF-D479-CCDE-CA7D-50E9D4DBC3DB}"/>
              </a:ext>
            </a:extLst>
          </p:cNvPr>
          <p:cNvPicPr>
            <a:picLocks noChangeAspect="1"/>
          </p:cNvPicPr>
          <p:nvPr/>
        </p:nvPicPr>
        <p:blipFill>
          <a:blip r:embed="rId5"/>
          <a:stretch>
            <a:fillRect/>
          </a:stretch>
        </p:blipFill>
        <p:spPr>
          <a:xfrm>
            <a:off x="126288" y="2873739"/>
            <a:ext cx="4239972" cy="1622061"/>
          </a:xfrm>
          <a:prstGeom prst="rect">
            <a:avLst/>
          </a:prstGeom>
        </p:spPr>
      </p:pic>
      <p:pic>
        <p:nvPicPr>
          <p:cNvPr id="9" name="Picture 8">
            <a:extLst>
              <a:ext uri="{FF2B5EF4-FFF2-40B4-BE49-F238E27FC236}">
                <a16:creationId xmlns:a16="http://schemas.microsoft.com/office/drawing/2014/main" id="{27AC3539-E975-62CC-A8E8-D19DDD9734DA}"/>
              </a:ext>
            </a:extLst>
          </p:cNvPr>
          <p:cNvPicPr>
            <a:picLocks noChangeAspect="1"/>
          </p:cNvPicPr>
          <p:nvPr/>
        </p:nvPicPr>
        <p:blipFill>
          <a:blip r:embed="rId6"/>
          <a:stretch>
            <a:fillRect/>
          </a:stretch>
        </p:blipFill>
        <p:spPr>
          <a:xfrm>
            <a:off x="6304648" y="2790606"/>
            <a:ext cx="866896" cy="371527"/>
          </a:xfrm>
          <a:prstGeom prst="rect">
            <a:avLst/>
          </a:prstGeom>
        </p:spPr>
      </p:pic>
      <p:sp>
        <p:nvSpPr>
          <p:cNvPr id="10" name="TextBox 9">
            <a:extLst>
              <a:ext uri="{FF2B5EF4-FFF2-40B4-BE49-F238E27FC236}">
                <a16:creationId xmlns:a16="http://schemas.microsoft.com/office/drawing/2014/main" id="{62B49A80-9ABB-9B88-F6B8-9102FFCFFF85}"/>
              </a:ext>
            </a:extLst>
          </p:cNvPr>
          <p:cNvSpPr txBox="1"/>
          <p:nvPr/>
        </p:nvSpPr>
        <p:spPr>
          <a:xfrm>
            <a:off x="4679950" y="3319227"/>
            <a:ext cx="4235228" cy="246221"/>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Silhouette Score is 0.08, which means that the model is decent but not the best</a:t>
            </a:r>
            <a:endParaRPr lang="en-SG"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30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2921" y="196467"/>
            <a:ext cx="4878717" cy="705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Spectral Clustering</a:t>
            </a: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30;p45">
            <a:extLst>
              <a:ext uri="{FF2B5EF4-FFF2-40B4-BE49-F238E27FC236}">
                <a16:creationId xmlns:a16="http://schemas.microsoft.com/office/drawing/2014/main" id="{FA40924E-F832-83D2-3491-6F0E2D600677}"/>
              </a:ext>
            </a:extLst>
          </p:cNvPr>
          <p:cNvSpPr/>
          <p:nvPr/>
        </p:nvSpPr>
        <p:spPr>
          <a:xfrm>
            <a:off x="4572000" y="977900"/>
            <a:ext cx="4536282" cy="3106655"/>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162921" y="902042"/>
            <a:ext cx="4331093" cy="3785652"/>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Spectral clustering is a technique with roots in graph theory, where the approach is used to identify communities of nodes in a graph based on the edges connecting them. The method is flexible and allows us to cluster non graph data as well. (</a:t>
            </a:r>
            <a:r>
              <a:rPr lang="en-US" sz="1000" dirty="0" err="1">
                <a:latin typeface="Times New Roman" panose="02020603050405020304" pitchFamily="18" charset="0"/>
                <a:cs typeface="Times New Roman" panose="02020603050405020304" pitchFamily="18" charset="0"/>
              </a:rPr>
              <a:t>Fleshman</a:t>
            </a:r>
            <a:r>
              <a:rPr lang="en-US" sz="1000" dirty="0">
                <a:latin typeface="Times New Roman" panose="02020603050405020304" pitchFamily="18" charset="0"/>
                <a:cs typeface="Times New Roman" panose="02020603050405020304" pitchFamily="18" charset="0"/>
              </a:rPr>
              <a:t>, 2019)</a:t>
            </a:r>
          </a:p>
          <a:p>
            <a:pPr algn="just"/>
            <a:endParaRPr lang="en-US" sz="1000" dirty="0">
              <a:latin typeface="Times New Roman" panose="02020603050405020304" pitchFamily="18" charset="0"/>
              <a:cs typeface="Times New Roman" panose="02020603050405020304" pitchFamily="18" charset="0"/>
            </a:endParaRPr>
          </a:p>
          <a:p>
            <a:pPr algn="just"/>
            <a:r>
              <a:rPr lang="en-US" sz="1000" u="sng" dirty="0">
                <a:latin typeface="Times New Roman" panose="02020603050405020304" pitchFamily="18" charset="0"/>
                <a:cs typeface="Times New Roman" panose="02020603050405020304" pitchFamily="18" charset="0"/>
              </a:rPr>
              <a:t>How does it work?</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Construct similarity graph</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Embed data points in low-dimensional space with the help of eigenvectors of Laplacian graph</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Classical clustering algorithm is applied to partition embedding</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Pros: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Makes no assumption about the shape of the cluster</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K-Mean requires an iterative process to find local minima</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Cons: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Use of K-Means clustering in the final step implies that the clusters are not always the same. They may vary depending on the choice of initial centroids. (Doshi, 2019)</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Computationally expensive for large datasets — This is because eigenvalues and eigenvectors need to be computed, and then we must do clustering on these vectors. For large, dense datasets, this may increase time complexity quite a bit. (Doshi, 2019)</a:t>
            </a:r>
          </a:p>
        </p:txBody>
      </p:sp>
      <p:pic>
        <p:nvPicPr>
          <p:cNvPr id="2" name="Picture 1" descr="Text&#10;&#10;Description automatically generated">
            <a:extLst>
              <a:ext uri="{FF2B5EF4-FFF2-40B4-BE49-F238E27FC236}">
                <a16:creationId xmlns:a16="http://schemas.microsoft.com/office/drawing/2014/main" id="{FE18E42E-0F7B-A467-CF55-D907ECDAE136}"/>
              </a:ext>
            </a:extLst>
          </p:cNvPr>
          <p:cNvPicPr>
            <a:picLocks noChangeAspect="1"/>
          </p:cNvPicPr>
          <p:nvPr/>
        </p:nvPicPr>
        <p:blipFill>
          <a:blip r:embed="rId3"/>
          <a:stretch>
            <a:fillRect/>
          </a:stretch>
        </p:blipFill>
        <p:spPr>
          <a:xfrm>
            <a:off x="4634346" y="1058945"/>
            <a:ext cx="4411589" cy="2921646"/>
          </a:xfrm>
          <a:prstGeom prst="rect">
            <a:avLst/>
          </a:prstGeom>
        </p:spPr>
      </p:pic>
    </p:spTree>
    <p:extLst>
      <p:ext uri="{BB962C8B-B14F-4D97-AF65-F5344CB8AC3E}">
        <p14:creationId xmlns:p14="http://schemas.microsoft.com/office/powerpoint/2010/main" val="1352196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2921" y="196467"/>
            <a:ext cx="4878717" cy="705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Spectral Clustering</a:t>
            </a: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4859454" y="1571889"/>
            <a:ext cx="4093637" cy="132343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After </a:t>
            </a:r>
            <a:r>
              <a:rPr lang="en-US" sz="1000" dirty="0" err="1">
                <a:latin typeface="Times New Roman" panose="02020603050405020304" pitchFamily="18" charset="0"/>
                <a:cs typeface="Times New Roman" panose="02020603050405020304" pitchFamily="18" charset="0"/>
              </a:rPr>
              <a:t>initialising</a:t>
            </a:r>
            <a:r>
              <a:rPr lang="en-US" sz="1000" dirty="0">
                <a:latin typeface="Times New Roman" panose="02020603050405020304" pitchFamily="18" charset="0"/>
                <a:cs typeface="Times New Roman" panose="02020603050405020304" pitchFamily="18" charset="0"/>
              </a:rPr>
              <a:t> a random Beta value and </a:t>
            </a:r>
            <a:r>
              <a:rPr lang="en-US" sz="1000" dirty="0" err="1">
                <a:latin typeface="Times New Roman" panose="02020603050405020304" pitchFamily="18" charset="0"/>
                <a:cs typeface="Times New Roman" panose="02020603050405020304" pitchFamily="18" charset="0"/>
              </a:rPr>
              <a:t>n_clusters</a:t>
            </a:r>
            <a:r>
              <a:rPr lang="en-US" sz="1000" dirty="0">
                <a:latin typeface="Times New Roman" panose="02020603050405020304" pitchFamily="18" charset="0"/>
                <a:cs typeface="Times New Roman" panose="02020603050405020304" pitchFamily="18" charset="0"/>
              </a:rPr>
              <a:t> value, we can see that the performance of the Spectral Clustering is the best so far. It is able to tread the lines between identifiable differences in clusters while maintaining a reasonable cluster size.</a:t>
            </a:r>
          </a:p>
          <a:p>
            <a:pPr algn="just"/>
            <a:r>
              <a:rPr lang="en-US" sz="1000" dirty="0">
                <a:latin typeface="Times New Roman" panose="02020603050405020304" pitchFamily="18" charset="0"/>
                <a:cs typeface="Times New Roman" panose="02020603050405020304" pitchFamily="18" charset="0"/>
              </a:rPr>
              <a:t>Understandably, the cluster variance in cluster size is pretty high. However, this is a rather good result from the initial modelling already, all clusters are at least double digits in size.</a:t>
            </a:r>
          </a:p>
          <a:p>
            <a:pPr algn="just"/>
            <a:endParaRPr lang="en-US" sz="1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FAA74E-59B4-F4C4-7B24-A140D0467305}"/>
              </a:ext>
            </a:extLst>
          </p:cNvPr>
          <p:cNvPicPr>
            <a:picLocks noChangeAspect="1"/>
          </p:cNvPicPr>
          <p:nvPr/>
        </p:nvPicPr>
        <p:blipFill>
          <a:blip r:embed="rId3"/>
          <a:stretch>
            <a:fillRect/>
          </a:stretch>
        </p:blipFill>
        <p:spPr>
          <a:xfrm>
            <a:off x="147890" y="1279516"/>
            <a:ext cx="4643636" cy="2584467"/>
          </a:xfrm>
          <a:prstGeom prst="rect">
            <a:avLst/>
          </a:prstGeom>
        </p:spPr>
      </p:pic>
      <p:sp>
        <p:nvSpPr>
          <p:cNvPr id="5" name="Google Shape;630;p45">
            <a:extLst>
              <a:ext uri="{FF2B5EF4-FFF2-40B4-BE49-F238E27FC236}">
                <a16:creationId xmlns:a16="http://schemas.microsoft.com/office/drawing/2014/main" id="{110266AA-3801-54F4-6090-95646AE4AD49}"/>
              </a:ext>
            </a:extLst>
          </p:cNvPr>
          <p:cNvSpPr/>
          <p:nvPr/>
        </p:nvSpPr>
        <p:spPr>
          <a:xfrm>
            <a:off x="79962" y="1216289"/>
            <a:ext cx="4779492" cy="2710922"/>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C7ACAFA3-AF07-A555-A812-81032525EECD}"/>
              </a:ext>
            </a:extLst>
          </p:cNvPr>
          <p:cNvPicPr>
            <a:picLocks noChangeAspect="1"/>
          </p:cNvPicPr>
          <p:nvPr/>
        </p:nvPicPr>
        <p:blipFill>
          <a:blip r:embed="rId4"/>
          <a:stretch>
            <a:fillRect/>
          </a:stretch>
        </p:blipFill>
        <p:spPr>
          <a:xfrm>
            <a:off x="6387087" y="2778372"/>
            <a:ext cx="1038370" cy="362001"/>
          </a:xfrm>
          <a:prstGeom prst="rect">
            <a:avLst/>
          </a:prstGeom>
        </p:spPr>
      </p:pic>
      <p:sp>
        <p:nvSpPr>
          <p:cNvPr id="8" name="TextBox 7">
            <a:extLst>
              <a:ext uri="{FF2B5EF4-FFF2-40B4-BE49-F238E27FC236}">
                <a16:creationId xmlns:a16="http://schemas.microsoft.com/office/drawing/2014/main" id="{8527CF7A-D0FB-BFA3-1949-0B7738025116}"/>
              </a:ext>
            </a:extLst>
          </p:cNvPr>
          <p:cNvSpPr txBox="1"/>
          <p:nvPr/>
        </p:nvSpPr>
        <p:spPr>
          <a:xfrm>
            <a:off x="4859454" y="3273619"/>
            <a:ext cx="4093637" cy="246221"/>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Silhouette Score is 0.117, which means that the model is the best</a:t>
            </a:r>
          </a:p>
        </p:txBody>
      </p:sp>
    </p:spTree>
    <p:extLst>
      <p:ext uri="{BB962C8B-B14F-4D97-AF65-F5344CB8AC3E}">
        <p14:creationId xmlns:p14="http://schemas.microsoft.com/office/powerpoint/2010/main" val="51309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60170" y="318035"/>
            <a:ext cx="4878717" cy="705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Model Analysis</a:t>
            </a:r>
            <a:endParaRPr sz="36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8" name="TextBox 7">
            <a:extLst>
              <a:ext uri="{FF2B5EF4-FFF2-40B4-BE49-F238E27FC236}">
                <a16:creationId xmlns:a16="http://schemas.microsoft.com/office/drawing/2014/main" id="{8527CF7A-D0FB-BFA3-1949-0B7738025116}"/>
              </a:ext>
            </a:extLst>
          </p:cNvPr>
          <p:cNvSpPr txBox="1"/>
          <p:nvPr/>
        </p:nvSpPr>
        <p:spPr>
          <a:xfrm>
            <a:off x="3604719" y="3466429"/>
            <a:ext cx="4093637" cy="707886"/>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We can see that the silhouette score for Spectral Clustering is the highest, at 0.117</a:t>
            </a:r>
          </a:p>
          <a:p>
            <a:pPr algn="just"/>
            <a:r>
              <a:rPr lang="en-US" sz="1000" dirty="0">
                <a:latin typeface="Times New Roman" panose="02020603050405020304" pitchFamily="18" charset="0"/>
                <a:cs typeface="Times New Roman" panose="02020603050405020304" pitchFamily="18" charset="0"/>
              </a:rPr>
              <a:t>Therefore, we will proceed with Spectral Clustering &amp; Agglomerative Clustering for hyperparameter tuning</a:t>
            </a:r>
          </a:p>
        </p:txBody>
      </p:sp>
      <p:pic>
        <p:nvPicPr>
          <p:cNvPr id="3" name="Picture 2" descr="Text&#10;&#10;Description automatically generated">
            <a:extLst>
              <a:ext uri="{FF2B5EF4-FFF2-40B4-BE49-F238E27FC236}">
                <a16:creationId xmlns:a16="http://schemas.microsoft.com/office/drawing/2014/main" id="{A4669BD1-68ED-27ED-0A6D-C70734BCBD68}"/>
              </a:ext>
            </a:extLst>
          </p:cNvPr>
          <p:cNvPicPr>
            <a:picLocks noChangeAspect="1"/>
          </p:cNvPicPr>
          <p:nvPr/>
        </p:nvPicPr>
        <p:blipFill>
          <a:blip r:embed="rId3"/>
          <a:stretch>
            <a:fillRect/>
          </a:stretch>
        </p:blipFill>
        <p:spPr>
          <a:xfrm>
            <a:off x="949917" y="1056149"/>
            <a:ext cx="7819074" cy="2046530"/>
          </a:xfrm>
          <a:prstGeom prst="rect">
            <a:avLst/>
          </a:prstGeom>
        </p:spPr>
      </p:pic>
      <p:pic>
        <p:nvPicPr>
          <p:cNvPr id="9" name="Picture 8">
            <a:extLst>
              <a:ext uri="{FF2B5EF4-FFF2-40B4-BE49-F238E27FC236}">
                <a16:creationId xmlns:a16="http://schemas.microsoft.com/office/drawing/2014/main" id="{0A838A0F-C3C2-0E5E-C83E-697CECC3830D}"/>
              </a:ext>
            </a:extLst>
          </p:cNvPr>
          <p:cNvPicPr>
            <a:picLocks noChangeAspect="1"/>
          </p:cNvPicPr>
          <p:nvPr/>
        </p:nvPicPr>
        <p:blipFill>
          <a:blip r:embed="rId4"/>
          <a:stretch>
            <a:fillRect/>
          </a:stretch>
        </p:blipFill>
        <p:spPr>
          <a:xfrm>
            <a:off x="949917" y="3224977"/>
            <a:ext cx="2448267" cy="1190791"/>
          </a:xfrm>
          <a:prstGeom prst="rect">
            <a:avLst/>
          </a:prstGeom>
        </p:spPr>
      </p:pic>
    </p:spTree>
    <p:extLst>
      <p:ext uri="{BB962C8B-B14F-4D97-AF65-F5344CB8AC3E}">
        <p14:creationId xmlns:p14="http://schemas.microsoft.com/office/powerpoint/2010/main" val="197427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95009" y="391035"/>
            <a:ext cx="4692434" cy="1164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Spectral Clustering</a:t>
            </a:r>
            <a:br>
              <a:rPr lang="en-US" sz="2800" dirty="0"/>
            </a:br>
            <a:r>
              <a:rPr lang="en-US" sz="2800" dirty="0"/>
              <a:t> (Hyperparameter Tuned)</a:t>
            </a:r>
            <a:br>
              <a:rPr lang="en-US" sz="2800" dirty="0"/>
            </a:br>
            <a:endParaRPr sz="28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195008" y="1897211"/>
            <a:ext cx="3973008" cy="224676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From the previous results of the clusters, we can observe that the optimum number of clusters was roughly between 3-5.</a:t>
            </a:r>
          </a:p>
          <a:p>
            <a:pPr algn="just"/>
            <a:r>
              <a:rPr lang="en-US" sz="1000" dirty="0">
                <a:latin typeface="Times New Roman" panose="02020603050405020304" pitchFamily="18" charset="0"/>
                <a:cs typeface="Times New Roman" panose="02020603050405020304" pitchFamily="18" charset="0"/>
              </a:rPr>
              <a:t>Hence, we will consider these factors when considering the best result to use and </a:t>
            </a:r>
            <a:r>
              <a:rPr lang="en-US" sz="1000" dirty="0" err="1">
                <a:latin typeface="Times New Roman" panose="02020603050405020304" pitchFamily="18" charset="0"/>
                <a:cs typeface="Times New Roman" panose="02020603050405020304" pitchFamily="18" charset="0"/>
              </a:rPr>
              <a:t>analyse</a:t>
            </a:r>
            <a:r>
              <a:rPr lang="en-US" sz="1000" dirty="0">
                <a:latin typeface="Times New Roman" panose="02020603050405020304" pitchFamily="18" charset="0"/>
                <a:cs typeface="Times New Roman" panose="02020603050405020304" pitchFamily="18" charset="0"/>
              </a:rPr>
              <a:t>:</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Clusters must be between 3-5</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Cluster size must not go below double digits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Variability in clusters must be enough to tell them apart, and they must have distinctive differences</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When </a:t>
            </a:r>
            <a:r>
              <a:rPr lang="en-US" sz="1000" dirty="0" err="1">
                <a:latin typeface="Times New Roman" panose="02020603050405020304" pitchFamily="18" charset="0"/>
                <a:cs typeface="Times New Roman" panose="02020603050405020304" pitchFamily="18" charset="0"/>
              </a:rPr>
              <a:t>analysing</a:t>
            </a:r>
            <a:r>
              <a:rPr lang="en-US" sz="1000" dirty="0">
                <a:latin typeface="Times New Roman" panose="02020603050405020304" pitchFamily="18" charset="0"/>
                <a:cs typeface="Times New Roman" panose="02020603050405020304" pitchFamily="18" charset="0"/>
              </a:rPr>
              <a:t> the results, it is important to note that the silhouette score isn’t a one-size-fits-all solution to be choosing the best cluster. It just provides a good estimate as to the performance of each model. However, it ultimately comes down to the interpretation of each cluster that makes the most impact.</a:t>
            </a:r>
          </a:p>
        </p:txBody>
      </p:sp>
      <p:pic>
        <p:nvPicPr>
          <p:cNvPr id="11" name="Picture 10">
            <a:extLst>
              <a:ext uri="{FF2B5EF4-FFF2-40B4-BE49-F238E27FC236}">
                <a16:creationId xmlns:a16="http://schemas.microsoft.com/office/drawing/2014/main" id="{1FF39B9D-AF2D-40A3-141A-11631E3CBCD6}"/>
              </a:ext>
            </a:extLst>
          </p:cNvPr>
          <p:cNvPicPr>
            <a:picLocks noChangeAspect="1"/>
          </p:cNvPicPr>
          <p:nvPr/>
        </p:nvPicPr>
        <p:blipFill>
          <a:blip r:embed="rId3"/>
          <a:stretch>
            <a:fillRect/>
          </a:stretch>
        </p:blipFill>
        <p:spPr>
          <a:xfrm>
            <a:off x="5098585" y="509393"/>
            <a:ext cx="3386303" cy="4274228"/>
          </a:xfrm>
          <a:prstGeom prst="rect">
            <a:avLst/>
          </a:prstGeom>
        </p:spPr>
      </p:pic>
      <p:sp>
        <p:nvSpPr>
          <p:cNvPr id="12" name="Google Shape;630;p45">
            <a:extLst>
              <a:ext uri="{FF2B5EF4-FFF2-40B4-BE49-F238E27FC236}">
                <a16:creationId xmlns:a16="http://schemas.microsoft.com/office/drawing/2014/main" id="{43AE85DF-B5D5-D0AA-939F-21DA7A1A980F}"/>
              </a:ext>
            </a:extLst>
          </p:cNvPr>
          <p:cNvSpPr/>
          <p:nvPr/>
        </p:nvSpPr>
        <p:spPr>
          <a:xfrm>
            <a:off x="5030875" y="436818"/>
            <a:ext cx="3528925" cy="4401882"/>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727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descr="Text&#10;&#10;Description automatically generated">
            <a:extLst>
              <a:ext uri="{FF2B5EF4-FFF2-40B4-BE49-F238E27FC236}">
                <a16:creationId xmlns:a16="http://schemas.microsoft.com/office/drawing/2014/main" id="{7C31669F-DA64-6D38-92F3-C51D024FCF1B}"/>
              </a:ext>
            </a:extLst>
          </p:cNvPr>
          <p:cNvPicPr>
            <a:picLocks noChangeAspect="1"/>
          </p:cNvPicPr>
          <p:nvPr/>
        </p:nvPicPr>
        <p:blipFill>
          <a:blip r:embed="rId3"/>
          <a:stretch>
            <a:fillRect/>
          </a:stretch>
        </p:blipFill>
        <p:spPr>
          <a:xfrm>
            <a:off x="88981" y="579069"/>
            <a:ext cx="4284506" cy="3448226"/>
          </a:xfrm>
          <a:prstGeom prst="rect">
            <a:avLst/>
          </a:prstGeom>
        </p:spPr>
      </p:pic>
      <p:pic>
        <p:nvPicPr>
          <p:cNvPr id="6" name="Picture 5" descr="Text&#10;&#10;Description automatically generated">
            <a:extLst>
              <a:ext uri="{FF2B5EF4-FFF2-40B4-BE49-F238E27FC236}">
                <a16:creationId xmlns:a16="http://schemas.microsoft.com/office/drawing/2014/main" id="{4A31F842-53B8-BB1F-F895-AC0712AD69C9}"/>
              </a:ext>
            </a:extLst>
          </p:cNvPr>
          <p:cNvPicPr>
            <a:picLocks noChangeAspect="1"/>
          </p:cNvPicPr>
          <p:nvPr/>
        </p:nvPicPr>
        <p:blipFill>
          <a:blip r:embed="rId4"/>
          <a:stretch>
            <a:fillRect/>
          </a:stretch>
        </p:blipFill>
        <p:spPr>
          <a:xfrm>
            <a:off x="4710433" y="579069"/>
            <a:ext cx="4121052" cy="3448226"/>
          </a:xfrm>
          <a:prstGeom prst="rect">
            <a:avLst/>
          </a:prstGeom>
        </p:spPr>
      </p:pic>
      <p:sp>
        <p:nvSpPr>
          <p:cNvPr id="7" name="TextBox 6">
            <a:extLst>
              <a:ext uri="{FF2B5EF4-FFF2-40B4-BE49-F238E27FC236}">
                <a16:creationId xmlns:a16="http://schemas.microsoft.com/office/drawing/2014/main" id="{80763728-5760-5B54-7004-D1BF11F86F4A}"/>
              </a:ext>
            </a:extLst>
          </p:cNvPr>
          <p:cNvSpPr txBox="1"/>
          <p:nvPr/>
        </p:nvSpPr>
        <p:spPr>
          <a:xfrm>
            <a:off x="2585496" y="4211351"/>
            <a:ext cx="3973008" cy="246221"/>
          </a:xfrm>
          <a:prstGeom prst="rect">
            <a:avLst/>
          </a:prstGeom>
          <a:noFill/>
        </p:spPr>
        <p:txBody>
          <a:bodyPr wrap="square" rtlCol="0">
            <a:spAutoFit/>
          </a:bodyPr>
          <a:lstStyle/>
          <a:p>
            <a:pPr algn="ctr"/>
            <a:r>
              <a:rPr lang="en-US" sz="1000" dirty="0" err="1">
                <a:latin typeface="Times New Roman" panose="02020603050405020304" pitchFamily="18" charset="0"/>
                <a:cs typeface="Times New Roman" panose="02020603050405020304" pitchFamily="18" charset="0"/>
              </a:rPr>
              <a:t>Initialising</a:t>
            </a:r>
            <a:r>
              <a:rPr lang="en-US" sz="1000" dirty="0">
                <a:latin typeface="Times New Roman" panose="02020603050405020304" pitchFamily="18" charset="0"/>
                <a:cs typeface="Times New Roman" panose="02020603050405020304" pitchFamily="18" charset="0"/>
              </a:rPr>
              <a:t> the model and plotting results</a:t>
            </a:r>
          </a:p>
        </p:txBody>
      </p:sp>
    </p:spTree>
    <p:extLst>
      <p:ext uri="{BB962C8B-B14F-4D97-AF65-F5344CB8AC3E}">
        <p14:creationId xmlns:p14="http://schemas.microsoft.com/office/powerpoint/2010/main" val="408886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023825" y="2165813"/>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Problem Breakdown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01.</a:t>
            </a:r>
            <a:endParaRPr/>
          </a:p>
        </p:txBody>
      </p:sp>
      <p:sp>
        <p:nvSpPr>
          <p:cNvPr id="333" name="Google Shape;333;p34"/>
          <p:cNvSpPr txBox="1">
            <a:spLocks noGrp="1"/>
          </p:cNvSpPr>
          <p:nvPr>
            <p:ph type="subTitle" idx="1"/>
          </p:nvPr>
        </p:nvSpPr>
        <p:spPr>
          <a:xfrm>
            <a:off x="4023825" y="3627963"/>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What are the requirements of the problem statement?</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00539956-FC76-C051-25EF-D5A75D89B459}"/>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3" name="Picture 2">
            <a:extLst>
              <a:ext uri="{FF2B5EF4-FFF2-40B4-BE49-F238E27FC236}">
                <a16:creationId xmlns:a16="http://schemas.microsoft.com/office/drawing/2014/main" id="{D85237CE-3E47-81E9-C07D-11614A3A6045}"/>
              </a:ext>
            </a:extLst>
          </p:cNvPr>
          <p:cNvPicPr>
            <a:picLocks noChangeAspect="1"/>
          </p:cNvPicPr>
          <p:nvPr/>
        </p:nvPicPr>
        <p:blipFill>
          <a:blip r:embed="rId3"/>
          <a:stretch>
            <a:fillRect/>
          </a:stretch>
        </p:blipFill>
        <p:spPr>
          <a:xfrm>
            <a:off x="749015" y="676275"/>
            <a:ext cx="1653156" cy="3790950"/>
          </a:xfrm>
          <a:prstGeom prst="rect">
            <a:avLst/>
          </a:prstGeom>
        </p:spPr>
      </p:pic>
      <p:pic>
        <p:nvPicPr>
          <p:cNvPr id="9" name="Picture 8">
            <a:extLst>
              <a:ext uri="{FF2B5EF4-FFF2-40B4-BE49-F238E27FC236}">
                <a16:creationId xmlns:a16="http://schemas.microsoft.com/office/drawing/2014/main" id="{704DDE43-F3F8-3BDF-A918-82F77C2E0C48}"/>
              </a:ext>
            </a:extLst>
          </p:cNvPr>
          <p:cNvPicPr>
            <a:picLocks noChangeAspect="1"/>
          </p:cNvPicPr>
          <p:nvPr/>
        </p:nvPicPr>
        <p:blipFill>
          <a:blip r:embed="rId4"/>
          <a:stretch>
            <a:fillRect/>
          </a:stretch>
        </p:blipFill>
        <p:spPr>
          <a:xfrm>
            <a:off x="2622535" y="675926"/>
            <a:ext cx="6384429" cy="2785008"/>
          </a:xfrm>
          <a:prstGeom prst="rect">
            <a:avLst/>
          </a:prstGeom>
        </p:spPr>
      </p:pic>
      <p:sp>
        <p:nvSpPr>
          <p:cNvPr id="14" name="TextBox 13">
            <a:extLst>
              <a:ext uri="{FF2B5EF4-FFF2-40B4-BE49-F238E27FC236}">
                <a16:creationId xmlns:a16="http://schemas.microsoft.com/office/drawing/2014/main" id="{792E7CD4-3DEB-7167-2785-77D050BFA038}"/>
              </a:ext>
            </a:extLst>
          </p:cNvPr>
          <p:cNvSpPr txBox="1"/>
          <p:nvPr/>
        </p:nvSpPr>
        <p:spPr>
          <a:xfrm>
            <a:off x="2622535" y="3798405"/>
            <a:ext cx="3973008" cy="246221"/>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Interpreting and </a:t>
            </a:r>
            <a:r>
              <a:rPr lang="en-US" sz="1000" dirty="0" err="1">
                <a:latin typeface="Times New Roman" panose="02020603050405020304" pitchFamily="18" charset="0"/>
                <a:cs typeface="Times New Roman" panose="02020603050405020304" pitchFamily="18" charset="0"/>
              </a:rPr>
              <a:t>visualising</a:t>
            </a:r>
            <a:r>
              <a:rPr lang="en-US" sz="1000" dirty="0">
                <a:latin typeface="Times New Roman" panose="02020603050405020304" pitchFamily="18" charset="0"/>
                <a:cs typeface="Times New Roman" panose="02020603050405020304" pitchFamily="18" charset="0"/>
              </a:rPr>
              <a:t> results</a:t>
            </a:r>
          </a:p>
        </p:txBody>
      </p:sp>
    </p:spTree>
    <p:extLst>
      <p:ext uri="{BB962C8B-B14F-4D97-AF65-F5344CB8AC3E}">
        <p14:creationId xmlns:p14="http://schemas.microsoft.com/office/powerpoint/2010/main" val="2345768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58825" y="520700"/>
            <a:ext cx="4011525" cy="418465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F9B9436-2DE7-D0C7-8876-854573F56022}"/>
              </a:ext>
            </a:extLst>
          </p:cNvPr>
          <p:cNvPicPr>
            <a:picLocks noChangeAspect="1"/>
          </p:cNvPicPr>
          <p:nvPr/>
        </p:nvPicPr>
        <p:blipFill>
          <a:blip r:embed="rId3"/>
          <a:stretch>
            <a:fillRect/>
          </a:stretch>
        </p:blipFill>
        <p:spPr>
          <a:xfrm>
            <a:off x="116210" y="583850"/>
            <a:ext cx="3890564" cy="4064078"/>
          </a:xfrm>
          <a:prstGeom prst="rect">
            <a:avLst/>
          </a:prstGeom>
        </p:spPr>
      </p:pic>
      <p:sp>
        <p:nvSpPr>
          <p:cNvPr id="12" name="TextBox 11">
            <a:extLst>
              <a:ext uri="{FF2B5EF4-FFF2-40B4-BE49-F238E27FC236}">
                <a16:creationId xmlns:a16="http://schemas.microsoft.com/office/drawing/2014/main" id="{822EEED9-240B-764D-24AA-D6FC9B458307}"/>
              </a:ext>
            </a:extLst>
          </p:cNvPr>
          <p:cNvSpPr txBox="1"/>
          <p:nvPr/>
        </p:nvSpPr>
        <p:spPr>
          <a:xfrm>
            <a:off x="4520142" y="1994465"/>
            <a:ext cx="3973008" cy="1169551"/>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We can see that the results of the hyper-parameter tuning are not effective. This is because there are similarities for cluster 0 and cluster 1 for every single numerical column.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This means that the algorithm was not effective at differentiating the 2 clusters from each other.</a:t>
            </a:r>
          </a:p>
        </p:txBody>
      </p:sp>
    </p:spTree>
    <p:extLst>
      <p:ext uri="{BB962C8B-B14F-4D97-AF65-F5344CB8AC3E}">
        <p14:creationId xmlns:p14="http://schemas.microsoft.com/office/powerpoint/2010/main" val="2061909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58825" y="634701"/>
            <a:ext cx="4373326" cy="4070649"/>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822EEED9-240B-764D-24AA-D6FC9B458307}"/>
              </a:ext>
            </a:extLst>
          </p:cNvPr>
          <p:cNvSpPr txBox="1"/>
          <p:nvPr/>
        </p:nvSpPr>
        <p:spPr>
          <a:xfrm>
            <a:off x="4520142" y="1994465"/>
            <a:ext cx="3973008" cy="1169551"/>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Through this violin plot, we can see that the variation in all the clusters is roughly the same, and that they are evenly spaced.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Additionally, we can see that there is no sizeable difference in the clusters. This means that there is no meaningful difference between the 3 clusters</a:t>
            </a:r>
          </a:p>
        </p:txBody>
      </p:sp>
      <p:pic>
        <p:nvPicPr>
          <p:cNvPr id="6" name="Picture 5">
            <a:extLst>
              <a:ext uri="{FF2B5EF4-FFF2-40B4-BE49-F238E27FC236}">
                <a16:creationId xmlns:a16="http://schemas.microsoft.com/office/drawing/2014/main" id="{0BAD0461-9B21-A43B-F0E2-84D96494D9B4}"/>
              </a:ext>
            </a:extLst>
          </p:cNvPr>
          <p:cNvPicPr>
            <a:picLocks noChangeAspect="1"/>
          </p:cNvPicPr>
          <p:nvPr/>
        </p:nvPicPr>
        <p:blipFill>
          <a:blip r:embed="rId3"/>
          <a:stretch>
            <a:fillRect/>
          </a:stretch>
        </p:blipFill>
        <p:spPr>
          <a:xfrm>
            <a:off x="134129" y="703128"/>
            <a:ext cx="4222718" cy="3933794"/>
          </a:xfrm>
          <a:prstGeom prst="rect">
            <a:avLst/>
          </a:prstGeom>
        </p:spPr>
      </p:pic>
    </p:spTree>
    <p:extLst>
      <p:ext uri="{BB962C8B-B14F-4D97-AF65-F5344CB8AC3E}">
        <p14:creationId xmlns:p14="http://schemas.microsoft.com/office/powerpoint/2010/main" val="295818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139849" y="634701"/>
            <a:ext cx="4216998" cy="4070649"/>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822EEED9-240B-764D-24AA-D6FC9B458307}"/>
              </a:ext>
            </a:extLst>
          </p:cNvPr>
          <p:cNvSpPr txBox="1"/>
          <p:nvPr/>
        </p:nvSpPr>
        <p:spPr>
          <a:xfrm>
            <a:off x="4520142" y="1994465"/>
            <a:ext cx="3973008" cy="1938992"/>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We can see that the distribution of the data is not equal. This may mean that the size of each clusters are different.</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Although it is not a bad thing, the problem is that they are spaced too far apart, and this may lead to the clusters not being equal and the clustering not being effective enough. </a:t>
            </a:r>
          </a:p>
          <a:p>
            <a:pPr algn="just"/>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We can also see that there is no distinct separation in the scatter plots. This means that the clusters created by the Spectral Clustering model has no effect on differentiating the dataset given.</a:t>
            </a:r>
          </a:p>
        </p:txBody>
      </p:sp>
      <p:pic>
        <p:nvPicPr>
          <p:cNvPr id="3" name="Picture 2">
            <a:extLst>
              <a:ext uri="{FF2B5EF4-FFF2-40B4-BE49-F238E27FC236}">
                <a16:creationId xmlns:a16="http://schemas.microsoft.com/office/drawing/2014/main" id="{EEB52314-49B7-213B-6B6C-8DB9F176BEB9}"/>
              </a:ext>
            </a:extLst>
          </p:cNvPr>
          <p:cNvPicPr>
            <a:picLocks noChangeAspect="1"/>
          </p:cNvPicPr>
          <p:nvPr/>
        </p:nvPicPr>
        <p:blipFill>
          <a:blip r:embed="rId3"/>
          <a:stretch>
            <a:fillRect/>
          </a:stretch>
        </p:blipFill>
        <p:spPr>
          <a:xfrm>
            <a:off x="263220" y="703006"/>
            <a:ext cx="3964536" cy="3934038"/>
          </a:xfrm>
          <a:prstGeom prst="rect">
            <a:avLst/>
          </a:prstGeom>
        </p:spPr>
      </p:pic>
    </p:spTree>
    <p:extLst>
      <p:ext uri="{BB962C8B-B14F-4D97-AF65-F5344CB8AC3E}">
        <p14:creationId xmlns:p14="http://schemas.microsoft.com/office/powerpoint/2010/main" val="3121755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95009" y="391035"/>
            <a:ext cx="4692434" cy="1164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Agglomerative Clustering</a:t>
            </a:r>
            <a:br>
              <a:rPr lang="en-US" sz="2800" dirty="0"/>
            </a:br>
            <a:r>
              <a:rPr lang="en-US" sz="2800" dirty="0"/>
              <a:t> (Hyperparameter Tuned)</a:t>
            </a:r>
            <a:br>
              <a:rPr lang="en-US" sz="2800" dirty="0"/>
            </a:br>
            <a:endParaRPr sz="28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195008" y="1897211"/>
            <a:ext cx="3973008" cy="224676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From the previous results of the clusters, we can observe that the optimum number of clusters was roughly between 3-5.</a:t>
            </a:r>
          </a:p>
          <a:p>
            <a:pPr algn="just"/>
            <a:r>
              <a:rPr lang="en-US" sz="1000" dirty="0">
                <a:latin typeface="Times New Roman" panose="02020603050405020304" pitchFamily="18" charset="0"/>
                <a:cs typeface="Times New Roman" panose="02020603050405020304" pitchFamily="18" charset="0"/>
              </a:rPr>
              <a:t>Hence, we will consider these factors when considering the best result to use and </a:t>
            </a:r>
            <a:r>
              <a:rPr lang="en-US" sz="1000" dirty="0" err="1">
                <a:latin typeface="Times New Roman" panose="02020603050405020304" pitchFamily="18" charset="0"/>
                <a:cs typeface="Times New Roman" panose="02020603050405020304" pitchFamily="18" charset="0"/>
              </a:rPr>
              <a:t>analyse</a:t>
            </a:r>
            <a:r>
              <a:rPr lang="en-US" sz="1000" dirty="0">
                <a:latin typeface="Times New Roman" panose="02020603050405020304" pitchFamily="18" charset="0"/>
                <a:cs typeface="Times New Roman" panose="02020603050405020304" pitchFamily="18" charset="0"/>
              </a:rPr>
              <a:t>:</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Clusters must be between 3-5</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Cluster size must not go below double digits</a:t>
            </a:r>
          </a:p>
          <a:p>
            <a:pPr marL="228600" indent="-228600" algn="just">
              <a:buFont typeface="+mj-lt"/>
              <a:buAutoNum type="arabicPeriod"/>
            </a:pPr>
            <a:r>
              <a:rPr lang="en-US" sz="1000" dirty="0">
                <a:latin typeface="Times New Roman" panose="02020603050405020304" pitchFamily="18" charset="0"/>
                <a:cs typeface="Times New Roman" panose="02020603050405020304" pitchFamily="18" charset="0"/>
              </a:rPr>
              <a:t>Variability in clusters must be enough to tell them apart, and they must have distinctive differences</a:t>
            </a:r>
          </a:p>
          <a:p>
            <a:pPr marL="228600" indent="-228600" algn="just">
              <a:buFont typeface="+mj-lt"/>
              <a:buAutoNum type="arabicPeriod"/>
            </a:pPr>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When </a:t>
            </a:r>
            <a:r>
              <a:rPr lang="en-US" sz="1000" dirty="0" err="1">
                <a:latin typeface="Times New Roman" panose="02020603050405020304" pitchFamily="18" charset="0"/>
                <a:cs typeface="Times New Roman" panose="02020603050405020304" pitchFamily="18" charset="0"/>
              </a:rPr>
              <a:t>analysing</a:t>
            </a:r>
            <a:r>
              <a:rPr lang="en-US" sz="1000" dirty="0">
                <a:latin typeface="Times New Roman" panose="02020603050405020304" pitchFamily="18" charset="0"/>
                <a:cs typeface="Times New Roman" panose="02020603050405020304" pitchFamily="18" charset="0"/>
              </a:rPr>
              <a:t> the results, it is important to note that the silhouette score isn’t a one-size-fits-all solution to be choosing the best cluster. It just provides a good estimate as to the performance of each model. However, it ultimately comes down to the interpretation of each cluster that makes the most impact.</a:t>
            </a:r>
          </a:p>
        </p:txBody>
      </p:sp>
      <p:sp>
        <p:nvSpPr>
          <p:cNvPr id="4" name="Google Shape;630;p45">
            <a:extLst>
              <a:ext uri="{FF2B5EF4-FFF2-40B4-BE49-F238E27FC236}">
                <a16:creationId xmlns:a16="http://schemas.microsoft.com/office/drawing/2014/main" id="{AB0771B3-7224-650A-6424-9A79DA15F386}"/>
              </a:ext>
            </a:extLst>
          </p:cNvPr>
          <p:cNvSpPr/>
          <p:nvPr/>
        </p:nvSpPr>
        <p:spPr>
          <a:xfrm>
            <a:off x="4778125" y="1286417"/>
            <a:ext cx="4097118" cy="346172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Text&#10;&#10;Description automatically generated">
            <a:extLst>
              <a:ext uri="{FF2B5EF4-FFF2-40B4-BE49-F238E27FC236}">
                <a16:creationId xmlns:a16="http://schemas.microsoft.com/office/drawing/2014/main" id="{8C9B5C14-36BD-B629-6576-F5BE51D5E0C7}"/>
              </a:ext>
            </a:extLst>
          </p:cNvPr>
          <p:cNvPicPr>
            <a:picLocks noChangeAspect="1"/>
          </p:cNvPicPr>
          <p:nvPr/>
        </p:nvPicPr>
        <p:blipFill>
          <a:blip r:embed="rId3"/>
          <a:stretch>
            <a:fillRect/>
          </a:stretch>
        </p:blipFill>
        <p:spPr>
          <a:xfrm>
            <a:off x="4887442" y="1369843"/>
            <a:ext cx="3921149" cy="3378295"/>
          </a:xfrm>
          <a:prstGeom prst="rect">
            <a:avLst/>
          </a:prstGeom>
        </p:spPr>
      </p:pic>
    </p:spTree>
    <p:extLst>
      <p:ext uri="{BB962C8B-B14F-4D97-AF65-F5344CB8AC3E}">
        <p14:creationId xmlns:p14="http://schemas.microsoft.com/office/powerpoint/2010/main" val="115537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4" name="Picture 3">
            <a:extLst>
              <a:ext uri="{FF2B5EF4-FFF2-40B4-BE49-F238E27FC236}">
                <a16:creationId xmlns:a16="http://schemas.microsoft.com/office/drawing/2014/main" id="{55BBBF8B-F82B-0157-013F-7A172EDB38BA}"/>
              </a:ext>
            </a:extLst>
          </p:cNvPr>
          <p:cNvPicPr>
            <a:picLocks noChangeAspect="1"/>
          </p:cNvPicPr>
          <p:nvPr/>
        </p:nvPicPr>
        <p:blipFill>
          <a:blip r:embed="rId3"/>
          <a:stretch>
            <a:fillRect/>
          </a:stretch>
        </p:blipFill>
        <p:spPr>
          <a:xfrm>
            <a:off x="292121" y="530961"/>
            <a:ext cx="4977116" cy="4081578"/>
          </a:xfrm>
          <a:prstGeom prst="rect">
            <a:avLst/>
          </a:prstGeom>
        </p:spPr>
      </p:pic>
      <p:sp>
        <p:nvSpPr>
          <p:cNvPr id="2" name="TextBox 1">
            <a:extLst>
              <a:ext uri="{FF2B5EF4-FFF2-40B4-BE49-F238E27FC236}">
                <a16:creationId xmlns:a16="http://schemas.microsoft.com/office/drawing/2014/main" id="{9E63B6A7-49D1-DEFB-668F-619C37B1E98D}"/>
              </a:ext>
            </a:extLst>
          </p:cNvPr>
          <p:cNvSpPr txBox="1"/>
          <p:nvPr/>
        </p:nvSpPr>
        <p:spPr>
          <a:xfrm>
            <a:off x="5167446" y="2571750"/>
            <a:ext cx="3973008" cy="246221"/>
          </a:xfrm>
          <a:prstGeom prst="rect">
            <a:avLst/>
          </a:prstGeom>
          <a:noFill/>
        </p:spPr>
        <p:txBody>
          <a:bodyPr wrap="square" rtlCol="0">
            <a:spAutoFit/>
          </a:bodyPr>
          <a:lstStyle/>
          <a:p>
            <a:pPr algn="ctr"/>
            <a:r>
              <a:rPr lang="en-US" sz="1000" dirty="0" err="1">
                <a:latin typeface="Times New Roman" panose="02020603050405020304" pitchFamily="18" charset="0"/>
                <a:cs typeface="Times New Roman" panose="02020603050405020304" pitchFamily="18" charset="0"/>
              </a:rPr>
              <a:t>Initialising</a:t>
            </a:r>
            <a:r>
              <a:rPr lang="en-US" sz="1000" dirty="0">
                <a:latin typeface="Times New Roman" panose="02020603050405020304" pitchFamily="18" charset="0"/>
                <a:cs typeface="Times New Roman" panose="02020603050405020304" pitchFamily="18" charset="0"/>
              </a:rPr>
              <a:t> the model and plotting results of best hyperparameters</a:t>
            </a:r>
          </a:p>
        </p:txBody>
      </p:sp>
    </p:spTree>
    <p:extLst>
      <p:ext uri="{BB962C8B-B14F-4D97-AF65-F5344CB8AC3E}">
        <p14:creationId xmlns:p14="http://schemas.microsoft.com/office/powerpoint/2010/main" val="1582289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341C900E-0B31-9CBE-7B0B-C88BED7D260C}"/>
              </a:ext>
            </a:extLst>
          </p:cNvPr>
          <p:cNvPicPr>
            <a:picLocks noChangeAspect="1"/>
          </p:cNvPicPr>
          <p:nvPr/>
        </p:nvPicPr>
        <p:blipFill>
          <a:blip r:embed="rId3"/>
          <a:stretch>
            <a:fillRect/>
          </a:stretch>
        </p:blipFill>
        <p:spPr>
          <a:xfrm>
            <a:off x="163183" y="1067015"/>
            <a:ext cx="8817634" cy="3009470"/>
          </a:xfrm>
          <a:prstGeom prst="rect">
            <a:avLst/>
          </a:prstGeom>
        </p:spPr>
      </p:pic>
      <p:sp>
        <p:nvSpPr>
          <p:cNvPr id="8" name="TextBox 7">
            <a:extLst>
              <a:ext uri="{FF2B5EF4-FFF2-40B4-BE49-F238E27FC236}">
                <a16:creationId xmlns:a16="http://schemas.microsoft.com/office/drawing/2014/main" id="{FD5BD0F7-4EC9-F1DB-4673-31AFD2C75612}"/>
              </a:ext>
            </a:extLst>
          </p:cNvPr>
          <p:cNvSpPr txBox="1"/>
          <p:nvPr/>
        </p:nvSpPr>
        <p:spPr>
          <a:xfrm>
            <a:off x="2585496" y="4289201"/>
            <a:ext cx="3973008" cy="246221"/>
          </a:xfrm>
          <a:prstGeom prst="rect">
            <a:avLst/>
          </a:prstGeom>
          <a:noFill/>
        </p:spPr>
        <p:txBody>
          <a:bodyPr wrap="square" rtlCol="0">
            <a:spAutoFit/>
          </a:bodyPr>
          <a:lstStyle/>
          <a:p>
            <a:pPr algn="ctr"/>
            <a:r>
              <a:rPr lang="en-US" sz="1000" dirty="0" err="1">
                <a:latin typeface="Times New Roman" panose="02020603050405020304" pitchFamily="18" charset="0"/>
                <a:cs typeface="Times New Roman" panose="02020603050405020304" pitchFamily="18" charset="0"/>
              </a:rPr>
              <a:t>Initialising</a:t>
            </a:r>
            <a:r>
              <a:rPr lang="en-US" sz="1000" dirty="0">
                <a:latin typeface="Times New Roman" panose="02020603050405020304" pitchFamily="18" charset="0"/>
                <a:cs typeface="Times New Roman" panose="02020603050405020304" pitchFamily="18" charset="0"/>
              </a:rPr>
              <a:t> the model and plotting results of best hyperparameters</a:t>
            </a:r>
          </a:p>
        </p:txBody>
      </p:sp>
    </p:spTree>
    <p:extLst>
      <p:ext uri="{BB962C8B-B14F-4D97-AF65-F5344CB8AC3E}">
        <p14:creationId xmlns:p14="http://schemas.microsoft.com/office/powerpoint/2010/main" val="3613614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58825" y="520700"/>
            <a:ext cx="4011525" cy="418465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822EEED9-240B-764D-24AA-D6FC9B458307}"/>
              </a:ext>
            </a:extLst>
          </p:cNvPr>
          <p:cNvSpPr txBox="1"/>
          <p:nvPr/>
        </p:nvSpPr>
        <p:spPr>
          <a:xfrm>
            <a:off x="4520142" y="520700"/>
            <a:ext cx="3973008" cy="4401205"/>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We can see that the results of the hyper-parameter tuning are effective. This is because there are few similarities all clusters for every single numerical column.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This means that the hyperparameter-tuned algorithm was effective at differentiating the 3 clusters from each other.</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We can see that the older the staff, the greater the salary. This may be since older staff are more experienced, and that this industry experience accounts for their competency, which then accounts for the salary.</a:t>
            </a:r>
          </a:p>
          <a:p>
            <a:pPr algn="just"/>
            <a:r>
              <a:rPr lang="en-US" sz="1000" dirty="0">
                <a:latin typeface="Times New Roman" panose="02020603050405020304" pitchFamily="18" charset="0"/>
                <a:cs typeface="Times New Roman" panose="02020603050405020304" pitchFamily="18" charset="0"/>
              </a:rPr>
              <a:t>However, we can observe that the inverse is true for Performance Rating. The younger staff are actually rated higher than the older staff. This suggests that the increase in pay is due to company loyalty, as the pay raise is not credited to an increase in performance or competency of the staff.</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Additionally, we can see that educational qualifications do not matter when it comes to the </a:t>
            </a:r>
            <a:r>
              <a:rPr lang="en-US" sz="1000" dirty="0" err="1">
                <a:latin typeface="Times New Roman" panose="02020603050405020304" pitchFamily="18" charset="0"/>
                <a:cs typeface="Times New Roman" panose="02020603050405020304" pitchFamily="18" charset="0"/>
              </a:rPr>
              <a:t>hireabiity</a:t>
            </a:r>
            <a:r>
              <a:rPr lang="en-US" sz="1000" dirty="0">
                <a:latin typeface="Times New Roman" panose="02020603050405020304" pitchFamily="18" charset="0"/>
                <a:cs typeface="Times New Roman" panose="02020603050405020304" pitchFamily="18" charset="0"/>
              </a:rPr>
              <a:t> of the staff in the company, nor does it affect salary. All 3 clusters share around a 2.9-3.1 in the scale of educational qualifications. This also further justifies the previous point on industry experience.</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This suggests that this company focuses more on the job training as opposed to educational qualifications, leading me to believe that the company is a trade-focused company as opposed to a academia-based company. Examples of these 2 are Oil-Rig workers compared to Teachers.</a:t>
            </a:r>
          </a:p>
        </p:txBody>
      </p:sp>
      <p:pic>
        <p:nvPicPr>
          <p:cNvPr id="4" name="Picture 3">
            <a:extLst>
              <a:ext uri="{FF2B5EF4-FFF2-40B4-BE49-F238E27FC236}">
                <a16:creationId xmlns:a16="http://schemas.microsoft.com/office/drawing/2014/main" id="{6277A29B-7B47-70C7-42FC-44CD5C4BF222}"/>
              </a:ext>
            </a:extLst>
          </p:cNvPr>
          <p:cNvPicPr>
            <a:picLocks noChangeAspect="1"/>
          </p:cNvPicPr>
          <p:nvPr/>
        </p:nvPicPr>
        <p:blipFill>
          <a:blip r:embed="rId3"/>
          <a:stretch>
            <a:fillRect/>
          </a:stretch>
        </p:blipFill>
        <p:spPr>
          <a:xfrm>
            <a:off x="159058" y="583126"/>
            <a:ext cx="3811058" cy="3977248"/>
          </a:xfrm>
          <a:prstGeom prst="rect">
            <a:avLst/>
          </a:prstGeom>
        </p:spPr>
      </p:pic>
    </p:spTree>
    <p:extLst>
      <p:ext uri="{BB962C8B-B14F-4D97-AF65-F5344CB8AC3E}">
        <p14:creationId xmlns:p14="http://schemas.microsoft.com/office/powerpoint/2010/main" val="13797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58825" y="520700"/>
            <a:ext cx="4011525" cy="4184650"/>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822EEED9-240B-764D-24AA-D6FC9B458307}"/>
              </a:ext>
            </a:extLst>
          </p:cNvPr>
          <p:cNvSpPr txBox="1"/>
          <p:nvPr/>
        </p:nvSpPr>
        <p:spPr>
          <a:xfrm>
            <a:off x="4520142" y="520700"/>
            <a:ext cx="3973008" cy="3939540"/>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We can also see that the work-life balance for the older staff is greater, as they take on more senior roles in the company with time. These promotions to senior positions mean that they have greater out-of-office responsibilities, and do not have to deal with the manual </a:t>
            </a:r>
            <a:r>
              <a:rPr lang="en-US" sz="1000" dirty="0" err="1">
                <a:latin typeface="Times New Roman" panose="02020603050405020304" pitchFamily="18" charset="0"/>
                <a:cs typeface="Times New Roman" panose="02020603050405020304" pitchFamily="18" charset="0"/>
              </a:rPr>
              <a:t>labour</a:t>
            </a:r>
            <a:r>
              <a:rPr lang="en-US" sz="1000" dirty="0">
                <a:latin typeface="Times New Roman" panose="02020603050405020304" pitchFamily="18" charset="0"/>
                <a:cs typeface="Times New Roman" panose="02020603050405020304" pitchFamily="18" charset="0"/>
              </a:rPr>
              <a:t> that comes with the job, thus accounting for better work-life balance.</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An interesting fact is that the distance between company for home is drastically different for the newer employees. This may be because young people that were hired haven’t decided to settle down yet, as they will most probably purchase a house nearer to their workplace when they begin to commit to the job and its responsibilities. This means that the housing that they are staying in will be further away since they are not ready to make that commitment.</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As expected, the age of the employees also directly correlate to the length of service at the company. This suggests that in the cultural society that this company is based in, there tends to be greater employee retention, suggesting that the employee will tend to work at one company for a longer duration of time compared to normal. This means that if the employee chooses to resign, then there needs to be an internal investigation carried out to </a:t>
            </a:r>
            <a:r>
              <a:rPr lang="en-US" sz="1000" dirty="0" err="1">
                <a:latin typeface="Times New Roman" panose="02020603050405020304" pitchFamily="18" charset="0"/>
                <a:cs typeface="Times New Roman" panose="02020603050405020304" pitchFamily="18" charset="0"/>
              </a:rPr>
              <a:t>analyse</a:t>
            </a:r>
            <a:r>
              <a:rPr lang="en-US" sz="1000" dirty="0">
                <a:latin typeface="Times New Roman" panose="02020603050405020304" pitchFamily="18" charset="0"/>
                <a:cs typeface="Times New Roman" panose="02020603050405020304" pitchFamily="18" charset="0"/>
              </a:rPr>
              <a:t> the cause and effect. This also further backs up the claim of the previous paragraph, as the older employees get, the more they will want to settle down in their life, and with the same company too.</a:t>
            </a:r>
          </a:p>
        </p:txBody>
      </p:sp>
      <p:pic>
        <p:nvPicPr>
          <p:cNvPr id="4" name="Picture 3">
            <a:extLst>
              <a:ext uri="{FF2B5EF4-FFF2-40B4-BE49-F238E27FC236}">
                <a16:creationId xmlns:a16="http://schemas.microsoft.com/office/drawing/2014/main" id="{6277A29B-7B47-70C7-42FC-44CD5C4BF222}"/>
              </a:ext>
            </a:extLst>
          </p:cNvPr>
          <p:cNvPicPr>
            <a:picLocks noChangeAspect="1"/>
          </p:cNvPicPr>
          <p:nvPr/>
        </p:nvPicPr>
        <p:blipFill>
          <a:blip r:embed="rId3"/>
          <a:stretch>
            <a:fillRect/>
          </a:stretch>
        </p:blipFill>
        <p:spPr>
          <a:xfrm>
            <a:off x="159058" y="583126"/>
            <a:ext cx="3811058" cy="3977248"/>
          </a:xfrm>
          <a:prstGeom prst="rect">
            <a:avLst/>
          </a:prstGeom>
        </p:spPr>
      </p:pic>
    </p:spTree>
    <p:extLst>
      <p:ext uri="{BB962C8B-B14F-4D97-AF65-F5344CB8AC3E}">
        <p14:creationId xmlns:p14="http://schemas.microsoft.com/office/powerpoint/2010/main" val="974753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58825" y="634701"/>
            <a:ext cx="4373326" cy="4070649"/>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822EEED9-240B-764D-24AA-D6FC9B458307}"/>
              </a:ext>
            </a:extLst>
          </p:cNvPr>
          <p:cNvSpPr txBox="1"/>
          <p:nvPr/>
        </p:nvSpPr>
        <p:spPr>
          <a:xfrm>
            <a:off x="4520142" y="1994465"/>
            <a:ext cx="3973008" cy="1169551"/>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Through this violin plot, we can see that the variation in all the clusters is roughly the same, and that they are evenly spaced. </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Additionally, we can see that there is some sizeable difference in the clusters. This means that there is a slight meaningful difference between the 3 clusters</a:t>
            </a:r>
          </a:p>
        </p:txBody>
      </p:sp>
      <p:pic>
        <p:nvPicPr>
          <p:cNvPr id="3" name="Picture 2">
            <a:extLst>
              <a:ext uri="{FF2B5EF4-FFF2-40B4-BE49-F238E27FC236}">
                <a16:creationId xmlns:a16="http://schemas.microsoft.com/office/drawing/2014/main" id="{6A5D5DBE-41F2-7295-E76D-174ABE217D48}"/>
              </a:ext>
            </a:extLst>
          </p:cNvPr>
          <p:cNvPicPr>
            <a:picLocks noChangeAspect="1"/>
          </p:cNvPicPr>
          <p:nvPr/>
        </p:nvPicPr>
        <p:blipFill>
          <a:blip r:embed="rId3"/>
          <a:stretch>
            <a:fillRect/>
          </a:stretch>
        </p:blipFill>
        <p:spPr>
          <a:xfrm>
            <a:off x="241700" y="735440"/>
            <a:ext cx="4007576" cy="3687600"/>
          </a:xfrm>
          <a:prstGeom prst="rect">
            <a:avLst/>
          </a:prstGeom>
        </p:spPr>
      </p:pic>
    </p:spTree>
    <p:extLst>
      <p:ext uri="{BB962C8B-B14F-4D97-AF65-F5344CB8AC3E}">
        <p14:creationId xmlns:p14="http://schemas.microsoft.com/office/powerpoint/2010/main" val="3844903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720000" y="779525"/>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endParaRPr dirty="0"/>
          </a:p>
        </p:txBody>
      </p:sp>
      <p:sp>
        <p:nvSpPr>
          <p:cNvPr id="431" name="Google Shape;431;p38"/>
          <p:cNvSpPr txBox="1">
            <a:spLocks noGrp="1"/>
          </p:cNvSpPr>
          <p:nvPr>
            <p:ph type="body" idx="1"/>
          </p:nvPr>
        </p:nvSpPr>
        <p:spPr>
          <a:xfrm>
            <a:off x="720000" y="1813209"/>
            <a:ext cx="42948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You are the HR manager of a big company, and you have some basic data about your </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employees like Age, Gender, Education, Salary, Performance, Resign status, etc.</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Problem Statement</a:t>
            </a:r>
          </a:p>
          <a:p>
            <a:pPr marL="0" lvl="0" indent="0" algn="l" rtl="0">
              <a:spcBef>
                <a:spcPts val="0"/>
              </a:spcBef>
              <a:spcAft>
                <a:spcPts val="0"/>
              </a:spcAft>
              <a:buNone/>
            </a:pPr>
            <a:endParaRPr lang="en-US"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As a HR manager, you want to understand your employees so that appropriate </a:t>
            </a:r>
          </a:p>
          <a:p>
            <a:pPr marL="0" lvl="0" indent="0" algn="l" rtl="0">
              <a:spcBef>
                <a:spcPts val="0"/>
              </a:spcBef>
              <a:spcAft>
                <a:spcPts val="0"/>
              </a:spcAft>
              <a:buNone/>
            </a:pPr>
            <a:r>
              <a:rPr lang="en-US" dirty="0">
                <a:solidFill>
                  <a:schemeClr val="dk1"/>
                </a:solidFill>
                <a:latin typeface="Times New Roman" panose="02020603050405020304" pitchFamily="18" charset="0"/>
                <a:cs typeface="Times New Roman" panose="02020603050405020304" pitchFamily="18" charset="0"/>
              </a:rPr>
              <a:t>direction can be given to the management to satisfy and retain the employees.</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54;p31">
            <a:extLst>
              <a:ext uri="{FF2B5EF4-FFF2-40B4-BE49-F238E27FC236}">
                <a16:creationId xmlns:a16="http://schemas.microsoft.com/office/drawing/2014/main" id="{23F1A21D-4E7B-4EDA-5FFC-1DB22B49A85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8" name="Google Shape;255;p31">
            <a:extLst>
              <a:ext uri="{FF2B5EF4-FFF2-40B4-BE49-F238E27FC236}">
                <a16:creationId xmlns:a16="http://schemas.microsoft.com/office/drawing/2014/main" id="{2C080FFA-006E-2DA7-57D2-7F6D9C2DBDD7}"/>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8" name="Google Shape;630;p45">
            <a:extLst>
              <a:ext uri="{FF2B5EF4-FFF2-40B4-BE49-F238E27FC236}">
                <a16:creationId xmlns:a16="http://schemas.microsoft.com/office/drawing/2014/main" id="{C5829E8E-F525-EE3C-790D-6D1A1B9D3FE8}"/>
              </a:ext>
            </a:extLst>
          </p:cNvPr>
          <p:cNvSpPr/>
          <p:nvPr/>
        </p:nvSpPr>
        <p:spPr>
          <a:xfrm>
            <a:off x="139849" y="634701"/>
            <a:ext cx="4216998" cy="4070649"/>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TextBox 11">
            <a:extLst>
              <a:ext uri="{FF2B5EF4-FFF2-40B4-BE49-F238E27FC236}">
                <a16:creationId xmlns:a16="http://schemas.microsoft.com/office/drawing/2014/main" id="{822EEED9-240B-764D-24AA-D6FC9B458307}"/>
              </a:ext>
            </a:extLst>
          </p:cNvPr>
          <p:cNvSpPr txBox="1"/>
          <p:nvPr/>
        </p:nvSpPr>
        <p:spPr>
          <a:xfrm>
            <a:off x="4520142" y="1994465"/>
            <a:ext cx="3973008" cy="1938992"/>
          </a:xfrm>
          <a:prstGeom prst="rect">
            <a:avLst/>
          </a:prstGeom>
          <a:noFill/>
        </p:spPr>
        <p:txBody>
          <a:bodyPr wrap="square" rtlCol="0">
            <a:spAutoFit/>
          </a:bodyPr>
          <a:lstStyle/>
          <a:p>
            <a:pPr algn="just"/>
            <a:r>
              <a:rPr lang="en-US" sz="1000" b="1" dirty="0">
                <a:latin typeface="Times New Roman" panose="02020603050405020304" pitchFamily="18" charset="0"/>
                <a:cs typeface="Times New Roman" panose="02020603050405020304" pitchFamily="18" charset="0"/>
              </a:rPr>
              <a:t>Results Interpretation</a:t>
            </a:r>
          </a:p>
          <a:p>
            <a:pPr algn="just"/>
            <a:r>
              <a:rPr lang="en-US" sz="1000" dirty="0">
                <a:latin typeface="Times New Roman" panose="02020603050405020304" pitchFamily="18" charset="0"/>
                <a:cs typeface="Times New Roman" panose="02020603050405020304" pitchFamily="18" charset="0"/>
              </a:rPr>
              <a:t>We can see that the distribution of the data is equal. This may mean that the size of each clusters are similar.</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Although it is not a bad thing, the problem is that they are spaced too far apart, and this may lead to the clusters not being equal and the clustering not being effective enough. </a:t>
            </a:r>
          </a:p>
          <a:p>
            <a:pPr algn="just"/>
            <a:endParaRPr lang="en-US" sz="10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We can also see that there is no distinct separation in the scatter plots. This means that the clusters created by the Agglomerative Clustering model has no effect on differentiating the dataset given.</a:t>
            </a:r>
          </a:p>
        </p:txBody>
      </p:sp>
      <p:pic>
        <p:nvPicPr>
          <p:cNvPr id="4" name="Picture 3">
            <a:extLst>
              <a:ext uri="{FF2B5EF4-FFF2-40B4-BE49-F238E27FC236}">
                <a16:creationId xmlns:a16="http://schemas.microsoft.com/office/drawing/2014/main" id="{720B828C-B656-27FE-0E0E-AF0B4558F77A}"/>
              </a:ext>
            </a:extLst>
          </p:cNvPr>
          <p:cNvPicPr>
            <a:picLocks noChangeAspect="1"/>
          </p:cNvPicPr>
          <p:nvPr/>
        </p:nvPicPr>
        <p:blipFill>
          <a:blip r:embed="rId3"/>
          <a:stretch>
            <a:fillRect/>
          </a:stretch>
        </p:blipFill>
        <p:spPr>
          <a:xfrm>
            <a:off x="341385" y="777731"/>
            <a:ext cx="3813926" cy="3784588"/>
          </a:xfrm>
          <a:prstGeom prst="rect">
            <a:avLst/>
          </a:prstGeom>
        </p:spPr>
      </p:pic>
    </p:spTree>
    <p:extLst>
      <p:ext uri="{BB962C8B-B14F-4D97-AF65-F5344CB8AC3E}">
        <p14:creationId xmlns:p14="http://schemas.microsoft.com/office/powerpoint/2010/main" val="2042636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Conclusion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04.</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Conclusion of Insights</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6" name="Google Shape;254;p31">
            <a:extLst>
              <a:ext uri="{FF2B5EF4-FFF2-40B4-BE49-F238E27FC236}">
                <a16:creationId xmlns:a16="http://schemas.microsoft.com/office/drawing/2014/main" id="{46D02014-FD6C-F66B-E9BF-B681EF3C5B68}"/>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2908925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95009" y="391035"/>
            <a:ext cx="4692434" cy="11647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Model Interpretation</a:t>
            </a:r>
            <a:br>
              <a:rPr lang="en-US" sz="2800" dirty="0"/>
            </a:br>
            <a:endParaRPr sz="2800" dirty="0"/>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54;p31">
            <a:extLst>
              <a:ext uri="{FF2B5EF4-FFF2-40B4-BE49-F238E27FC236}">
                <a16:creationId xmlns:a16="http://schemas.microsoft.com/office/drawing/2014/main" id="{EEDE2C07-C120-F973-B4D2-28E2EDA2F68A}"/>
              </a:ext>
            </a:extLst>
          </p:cNvPr>
          <p:cNvSpPr txBox="1"/>
          <p:nvPr/>
        </p:nvSpPr>
        <p:spPr>
          <a:xfrm>
            <a:off x="5814750" y="105213"/>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E0D72535-055A-60DE-6F50-26B738F45F79}"/>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3" name="TextBox 22">
            <a:extLst>
              <a:ext uri="{FF2B5EF4-FFF2-40B4-BE49-F238E27FC236}">
                <a16:creationId xmlns:a16="http://schemas.microsoft.com/office/drawing/2014/main" id="{D74347EC-59A2-F0E9-E0B7-F45A2B086D94}"/>
              </a:ext>
            </a:extLst>
          </p:cNvPr>
          <p:cNvSpPr txBox="1"/>
          <p:nvPr/>
        </p:nvSpPr>
        <p:spPr>
          <a:xfrm>
            <a:off x="195008" y="1198711"/>
            <a:ext cx="3973008" cy="3170099"/>
          </a:xfrm>
          <a:prstGeom prst="rect">
            <a:avLst/>
          </a:prstGeom>
          <a:noFill/>
        </p:spPr>
        <p:txBody>
          <a:bodyPr wrap="square" rtlCol="0">
            <a:spAutoFit/>
          </a:bodyPr>
          <a:lstStyle/>
          <a:p>
            <a:pPr algn="just"/>
            <a:r>
              <a:rPr lang="en-US" sz="1000" dirty="0">
                <a:latin typeface="Times New Roman" panose="02020603050405020304" pitchFamily="18" charset="0"/>
                <a:cs typeface="Times New Roman" panose="02020603050405020304" pitchFamily="18" charset="0"/>
              </a:rPr>
              <a:t>When we interpret the results and performance of this model, we can see that it is not optimal. Even though we went through hyper parameter tuning, the results were not the best.</a:t>
            </a:r>
          </a:p>
          <a:p>
            <a:pPr algn="just"/>
            <a:endParaRPr lang="en-US" sz="1000" dirty="0">
              <a:latin typeface="Times New Roman" panose="02020603050405020304" pitchFamily="18" charset="0"/>
              <a:cs typeface="Times New Roman" panose="02020603050405020304" pitchFamily="18" charset="0"/>
            </a:endParaRPr>
          </a:p>
          <a:p>
            <a:pPr algn="just"/>
            <a:r>
              <a:rPr lang="en-US" sz="1000" dirty="0">
                <a:latin typeface="Times New Roman" panose="02020603050405020304" pitchFamily="18" charset="0"/>
                <a:cs typeface="Times New Roman" panose="02020603050405020304" pitchFamily="18" charset="0"/>
              </a:rPr>
              <a:t>Reasons being:</a:t>
            </a:r>
          </a:p>
          <a:p>
            <a:pPr marL="228600" indent="-228600" algn="just">
              <a:buAutoNum type="arabicPeriod"/>
            </a:pPr>
            <a:r>
              <a:rPr lang="en-US" sz="1000" dirty="0">
                <a:latin typeface="Times New Roman" panose="02020603050405020304" pitchFamily="18" charset="0"/>
                <a:cs typeface="Times New Roman" panose="02020603050405020304" pitchFamily="18" charset="0"/>
              </a:rPr>
              <a:t>Complete linkage calculates the similarity of the farthest away pair. One disadvantage to this method is that outliers can cause less-than-optimal merging. </a:t>
            </a:r>
          </a:p>
          <a:p>
            <a:pPr marL="228600" indent="-228600" algn="jus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AutoNum type="arabicPeriod"/>
            </a:pPr>
            <a:r>
              <a:rPr lang="en-US" sz="1000" dirty="0">
                <a:latin typeface="Times New Roman" panose="02020603050405020304" pitchFamily="18" charset="0"/>
                <a:cs typeface="Times New Roman" panose="02020603050405020304" pitchFamily="18" charset="0"/>
              </a:rPr>
              <a:t>Agglomerative clustering has large storage requirements, and they can be computationally intensive. This is especially true for big data. These complex algorithms are about four times the size of the K-means algorithm.</a:t>
            </a:r>
          </a:p>
          <a:p>
            <a:pPr marL="228600" indent="-228600" algn="jus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AutoNum type="arabicPeriod"/>
            </a:pPr>
            <a:r>
              <a:rPr lang="en-US" sz="1000" dirty="0">
                <a:latin typeface="Times New Roman" panose="02020603050405020304" pitchFamily="18" charset="0"/>
                <a:cs typeface="Times New Roman" panose="02020603050405020304" pitchFamily="18" charset="0"/>
              </a:rPr>
              <a:t>Merging can’t be reversed, which can create a problem if you have noisy, high-dimensional data</a:t>
            </a:r>
          </a:p>
          <a:p>
            <a:pPr marL="228600" indent="-228600" algn="just">
              <a:buAutoNum type="arabicPeriod"/>
            </a:pPr>
            <a:endParaRPr lang="en-US" sz="1000" dirty="0">
              <a:latin typeface="Times New Roman" panose="02020603050405020304" pitchFamily="18" charset="0"/>
              <a:cs typeface="Times New Roman" panose="02020603050405020304" pitchFamily="18" charset="0"/>
            </a:endParaRPr>
          </a:p>
          <a:p>
            <a:pPr marL="228600" indent="-228600" algn="just">
              <a:buAutoNum type="arabicPeriod"/>
            </a:pPr>
            <a:r>
              <a:rPr lang="en-US" sz="1000" dirty="0">
                <a:latin typeface="Times New Roman" panose="02020603050405020304" pitchFamily="18" charset="0"/>
                <a:cs typeface="Times New Roman" panose="02020603050405020304" pitchFamily="18" charset="0"/>
              </a:rPr>
              <a:t>The quality of the dataset provided was not high enough of quality in terms of variability of each cluster and number of rows provided</a:t>
            </a:r>
          </a:p>
          <a:p>
            <a:pPr algn="just"/>
            <a:endParaRPr lang="en-US" sz="1000" dirty="0">
              <a:latin typeface="Times New Roman" panose="02020603050405020304" pitchFamily="18" charset="0"/>
              <a:cs typeface="Times New Roman" panose="02020603050405020304" pitchFamily="18" charset="0"/>
            </a:endParaRPr>
          </a:p>
        </p:txBody>
      </p:sp>
      <p:sp>
        <p:nvSpPr>
          <p:cNvPr id="4" name="Google Shape;630;p45">
            <a:extLst>
              <a:ext uri="{FF2B5EF4-FFF2-40B4-BE49-F238E27FC236}">
                <a16:creationId xmlns:a16="http://schemas.microsoft.com/office/drawing/2014/main" id="{AB0771B3-7224-650A-6424-9A79DA15F386}"/>
              </a:ext>
            </a:extLst>
          </p:cNvPr>
          <p:cNvSpPr/>
          <p:nvPr/>
        </p:nvSpPr>
        <p:spPr>
          <a:xfrm>
            <a:off x="4778125" y="1286417"/>
            <a:ext cx="4097118" cy="346172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Text&#10;&#10;Description automatically generated">
            <a:extLst>
              <a:ext uri="{FF2B5EF4-FFF2-40B4-BE49-F238E27FC236}">
                <a16:creationId xmlns:a16="http://schemas.microsoft.com/office/drawing/2014/main" id="{8C9B5C14-36BD-B629-6576-F5BE51D5E0C7}"/>
              </a:ext>
            </a:extLst>
          </p:cNvPr>
          <p:cNvPicPr>
            <a:picLocks noChangeAspect="1"/>
          </p:cNvPicPr>
          <p:nvPr/>
        </p:nvPicPr>
        <p:blipFill>
          <a:blip r:embed="rId3"/>
          <a:stretch>
            <a:fillRect/>
          </a:stretch>
        </p:blipFill>
        <p:spPr>
          <a:xfrm>
            <a:off x="4887442" y="1369843"/>
            <a:ext cx="3921149" cy="3378295"/>
          </a:xfrm>
          <a:prstGeom prst="rect">
            <a:avLst/>
          </a:prstGeom>
        </p:spPr>
      </p:pic>
    </p:spTree>
    <p:extLst>
      <p:ext uri="{BB962C8B-B14F-4D97-AF65-F5344CB8AC3E}">
        <p14:creationId xmlns:p14="http://schemas.microsoft.com/office/powerpoint/2010/main" val="1049358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221088" y="286376"/>
            <a:ext cx="4294800" cy="8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431" name="Google Shape;431;p38"/>
          <p:cNvSpPr txBox="1">
            <a:spLocks noGrp="1"/>
          </p:cNvSpPr>
          <p:nvPr>
            <p:ph type="body" idx="1"/>
          </p:nvPr>
        </p:nvSpPr>
        <p:spPr>
          <a:xfrm>
            <a:off x="221088" y="1177376"/>
            <a:ext cx="4758902" cy="3349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In conclusion, there are more benefits for employees the longer they stay at the company. To enter the company, one must have industry experience as educational qualifications are not </a:t>
            </a:r>
            <a:r>
              <a:rPr lang="en-US" sz="1400" dirty="0" err="1">
                <a:solidFill>
                  <a:schemeClr val="dk1"/>
                </a:solidFill>
                <a:latin typeface="Times New Roman" panose="02020603050405020304" pitchFamily="18" charset="0"/>
                <a:cs typeface="Times New Roman" panose="02020603050405020304" pitchFamily="18" charset="0"/>
              </a:rPr>
              <a:t>prioritised</a:t>
            </a:r>
            <a:r>
              <a:rPr lang="en-US" sz="1400" dirty="0">
                <a:solidFill>
                  <a:schemeClr val="dk1"/>
                </a:solidFill>
                <a:latin typeface="Times New Roman" panose="02020603050405020304" pitchFamily="18" charset="0"/>
                <a:cs typeface="Times New Roman" panose="02020603050405020304" pitchFamily="18" charset="0"/>
              </a:rPr>
              <a:t>.</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If the company wishes to keep their employees, they should offer accommodation for their newer employees, as length of service is a chicken and egg problem. </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Employees cannot get promoted if they do not stay long enough, but they will not stay long enough if they do not get promoted. </a:t>
            </a:r>
          </a:p>
          <a:p>
            <a:pPr marL="0" lvl="0" indent="0" algn="l" rtl="0">
              <a:spcBef>
                <a:spcPts val="0"/>
              </a:spcBef>
              <a:spcAft>
                <a:spcPts val="0"/>
              </a:spcAft>
              <a:buNone/>
            </a:pPr>
            <a:endParaRPr lang="en-US" sz="1400" dirty="0">
              <a:solidFill>
                <a:schemeClr val="dk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400" dirty="0">
                <a:solidFill>
                  <a:schemeClr val="dk1"/>
                </a:solidFill>
                <a:latin typeface="Times New Roman" panose="02020603050405020304" pitchFamily="18" charset="0"/>
                <a:cs typeface="Times New Roman" panose="02020603050405020304" pitchFamily="18" charset="0"/>
              </a:rPr>
              <a:t>To mitigate this risk, the company should not only offer accommodation, but also offer to upgrade the employee’s skills to reduce the risk of their employees getting poached.</a:t>
            </a:r>
          </a:p>
        </p:txBody>
      </p:sp>
      <p:sp>
        <p:nvSpPr>
          <p:cNvPr id="432" name="Google Shape;432;p38"/>
          <p:cNvSpPr/>
          <p:nvPr/>
        </p:nvSpPr>
        <p:spPr>
          <a:xfrm>
            <a:off x="6216178" y="953487"/>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5204699" y="1979175"/>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6514646" y="2511795"/>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7654153" y="953508"/>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6137269" y="2828683"/>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rot="10800000">
            <a:off x="7084399" y="3238659"/>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903435" y="3369037"/>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204705" y="3757115"/>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rot="10800000">
            <a:off x="7084399" y="1780984"/>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38"/>
          <p:cNvGrpSpPr/>
          <p:nvPr/>
        </p:nvGrpSpPr>
        <p:grpSpPr>
          <a:xfrm>
            <a:off x="4887442" y="162470"/>
            <a:ext cx="764096" cy="175985"/>
            <a:chOff x="4917734" y="191707"/>
            <a:chExt cx="764096" cy="175985"/>
          </a:xfrm>
        </p:grpSpPr>
        <p:grpSp>
          <p:nvGrpSpPr>
            <p:cNvPr id="443" name="Google Shape;443;p38"/>
            <p:cNvGrpSpPr/>
            <p:nvPr/>
          </p:nvGrpSpPr>
          <p:grpSpPr>
            <a:xfrm>
              <a:off x="4917734" y="191707"/>
              <a:ext cx="175994" cy="175985"/>
              <a:chOff x="266768" y="1721375"/>
              <a:chExt cx="397907" cy="397887"/>
            </a:xfrm>
          </p:grpSpPr>
          <p:sp>
            <p:nvSpPr>
              <p:cNvPr id="444" name="Google Shape;444;p3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38"/>
            <p:cNvGrpSpPr/>
            <p:nvPr/>
          </p:nvGrpSpPr>
          <p:grpSpPr>
            <a:xfrm>
              <a:off x="5211543" y="191707"/>
              <a:ext cx="175976" cy="175985"/>
              <a:chOff x="864491" y="1723250"/>
              <a:chExt cx="397866" cy="397887"/>
            </a:xfrm>
          </p:grpSpPr>
          <p:sp>
            <p:nvSpPr>
              <p:cNvPr id="447" name="Google Shape;447;p3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8"/>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54;p31">
            <a:extLst>
              <a:ext uri="{FF2B5EF4-FFF2-40B4-BE49-F238E27FC236}">
                <a16:creationId xmlns:a16="http://schemas.microsoft.com/office/drawing/2014/main" id="{DB41B88B-8B34-2982-BD5D-5896C791FFA7}"/>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5" name="Google Shape;255;p31">
            <a:extLst>
              <a:ext uri="{FF2B5EF4-FFF2-40B4-BE49-F238E27FC236}">
                <a16:creationId xmlns:a16="http://schemas.microsoft.com/office/drawing/2014/main" id="{9E9AA9A8-38CA-0062-9EF8-51C99BA1CC48}"/>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125879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grpSp>
        <p:nvGrpSpPr>
          <p:cNvPr id="1284" name="Google Shape;1284;p57"/>
          <p:cNvGrpSpPr/>
          <p:nvPr/>
        </p:nvGrpSpPr>
        <p:grpSpPr>
          <a:xfrm>
            <a:off x="4887442" y="162470"/>
            <a:ext cx="764096" cy="175985"/>
            <a:chOff x="4917734" y="191707"/>
            <a:chExt cx="764096" cy="175985"/>
          </a:xfrm>
        </p:grpSpPr>
        <p:grpSp>
          <p:nvGrpSpPr>
            <p:cNvPr id="1285" name="Google Shape;1285;p57"/>
            <p:cNvGrpSpPr/>
            <p:nvPr/>
          </p:nvGrpSpPr>
          <p:grpSpPr>
            <a:xfrm>
              <a:off x="4917734" y="191707"/>
              <a:ext cx="175994" cy="175985"/>
              <a:chOff x="266768" y="1721375"/>
              <a:chExt cx="397907" cy="397887"/>
            </a:xfrm>
          </p:grpSpPr>
          <p:sp>
            <p:nvSpPr>
              <p:cNvPr id="1286" name="Google Shape;1286;p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7"/>
            <p:cNvGrpSpPr/>
            <p:nvPr/>
          </p:nvGrpSpPr>
          <p:grpSpPr>
            <a:xfrm>
              <a:off x="5211543" y="191707"/>
              <a:ext cx="175976" cy="175985"/>
              <a:chOff x="864491" y="1723250"/>
              <a:chExt cx="397866" cy="397887"/>
            </a:xfrm>
          </p:grpSpPr>
          <p:sp>
            <p:nvSpPr>
              <p:cNvPr id="1289" name="Google Shape;1289;p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57"/>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39;p60">
            <a:extLst>
              <a:ext uri="{FF2B5EF4-FFF2-40B4-BE49-F238E27FC236}">
                <a16:creationId xmlns:a16="http://schemas.microsoft.com/office/drawing/2014/main" id="{E783C6EC-C4D8-A3E4-C734-490A1831EB3F}"/>
              </a:ext>
            </a:extLst>
          </p:cNvPr>
          <p:cNvSpPr txBox="1">
            <a:spLocks/>
          </p:cNvSpPr>
          <p:nvPr/>
        </p:nvSpPr>
        <p:spPr>
          <a:xfrm>
            <a:off x="-1051560" y="621689"/>
            <a:ext cx="4294800" cy="117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Bigshot One"/>
              <a:buNone/>
              <a:defRPr sz="3500" b="0" i="0" u="none" strike="noStrike" cap="none">
                <a:solidFill>
                  <a:schemeClr val="dk1"/>
                </a:solidFill>
                <a:latin typeface="Bigshot One"/>
                <a:ea typeface="Bigshot One"/>
                <a:cs typeface="Bigshot One"/>
                <a:sym typeface="Bigshot One"/>
              </a:defRPr>
            </a:lvl1pPr>
            <a:lvl2pPr marR="0" lvl="1"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chemeClr val="dk1"/>
              </a:buClr>
              <a:buSzPts val="3500"/>
              <a:buFont typeface="Georgia"/>
              <a:buNone/>
              <a:defRPr sz="3500" b="0" i="0" u="none" strike="noStrike" cap="none">
                <a:solidFill>
                  <a:schemeClr val="dk1"/>
                </a:solidFill>
                <a:latin typeface="Georgia"/>
                <a:ea typeface="Georgia"/>
                <a:cs typeface="Georgia"/>
                <a:sym typeface="Georgia"/>
              </a:defRPr>
            </a:lvl9pPr>
          </a:lstStyle>
          <a:p>
            <a:pPr algn="ctr"/>
            <a:r>
              <a:rPr lang="en-GB" dirty="0"/>
              <a:t>Citations</a:t>
            </a:r>
          </a:p>
        </p:txBody>
      </p:sp>
      <p:sp>
        <p:nvSpPr>
          <p:cNvPr id="21" name="Google Shape;1340;p60">
            <a:extLst>
              <a:ext uri="{FF2B5EF4-FFF2-40B4-BE49-F238E27FC236}">
                <a16:creationId xmlns:a16="http://schemas.microsoft.com/office/drawing/2014/main" id="{26719D3E-03DC-1CED-2E45-8C90C90F3042}"/>
              </a:ext>
            </a:extLst>
          </p:cNvPr>
          <p:cNvSpPr txBox="1">
            <a:spLocks noGrp="1"/>
          </p:cNvSpPr>
          <p:nvPr>
            <p:ph type="subTitle" idx="1"/>
          </p:nvPr>
        </p:nvSpPr>
        <p:spPr>
          <a:xfrm>
            <a:off x="0" y="1211640"/>
            <a:ext cx="9186182" cy="3536497"/>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n-GB" sz="800" dirty="0"/>
              <a:t>Verma, Y. (2021). Why Data Scaling is important in Machine Learning &amp; How to effectively do it. [online] Analytics India Magazine. Available at:</a:t>
            </a:r>
            <a:br>
              <a:rPr lang="en-GB" sz="800" dirty="0"/>
            </a:br>
            <a:r>
              <a:rPr lang="en-GB" sz="800" dirty="0">
                <a:hlinkClick r:id="rId3"/>
              </a:rPr>
              <a:t>https://analyticsindiamag.com/why-data-scaling-is-important-in-machine-learning-how-to-effectively-do-it/#:~:text=Scaling%20the%20target%20value%20is</a:t>
            </a:r>
            <a:r>
              <a:rPr lang="en-GB" sz="800" dirty="0"/>
              <a:t> </a:t>
            </a:r>
            <a:br>
              <a:rPr lang="en-GB" sz="800" dirty="0"/>
            </a:br>
            <a:r>
              <a:rPr lang="en-GB" sz="800" dirty="0"/>
              <a:t>[Accessed 15 Jun. 2022] </a:t>
            </a:r>
          </a:p>
          <a:p>
            <a:pPr algn="l">
              <a:buFont typeface="Arial" panose="020B0604020202020204" pitchFamily="34" charset="0"/>
              <a:buChar char="•"/>
            </a:pPr>
            <a:r>
              <a:rPr lang="en-GB" sz="800" dirty="0" err="1"/>
              <a:t>Headstart</a:t>
            </a:r>
            <a:r>
              <a:rPr lang="en-GB" sz="800" dirty="0"/>
              <a:t> (2020). Gender bias in the workplace - why does it still happen? [online] </a:t>
            </a:r>
            <a:r>
              <a:rPr lang="en-GB" sz="800" dirty="0" err="1"/>
              <a:t>Headstart</a:t>
            </a:r>
            <a:r>
              <a:rPr lang="en-GB" sz="800" dirty="0"/>
              <a:t>. Available at: </a:t>
            </a:r>
            <a:r>
              <a:rPr lang="en-GB" sz="800" dirty="0">
                <a:hlinkClick r:id="rId4"/>
              </a:rPr>
              <a:t>https://www.headstart.io/insights/gender-bias-in-the-workplace-why-does-it-still-happen/</a:t>
            </a:r>
            <a:r>
              <a:rPr lang="en-GB" sz="800" dirty="0"/>
              <a:t> </a:t>
            </a:r>
            <a:br>
              <a:rPr lang="en-GB" sz="800" dirty="0"/>
            </a:br>
            <a:r>
              <a:rPr lang="en-GB" sz="800" dirty="0"/>
              <a:t>[Accessed 3 Aug. 2022] </a:t>
            </a:r>
          </a:p>
          <a:p>
            <a:pPr algn="l">
              <a:buFont typeface="Arial" panose="020B0604020202020204" pitchFamily="34" charset="0"/>
              <a:buChar char="•"/>
            </a:pPr>
            <a:r>
              <a:rPr lang="en-GB" sz="800" dirty="0"/>
              <a:t>Anand, D. (2020). Gower’s Distance. [online] Analytics Vidhya. Available at: </a:t>
            </a:r>
            <a:r>
              <a:rPr lang="en-GB" sz="800" dirty="0">
                <a:hlinkClick r:id="rId5"/>
              </a:rPr>
              <a:t>https://medium.com/analytics-vidhya/gowers-distance-899f9c4bd553</a:t>
            </a:r>
            <a:r>
              <a:rPr lang="en-GB" sz="800" dirty="0"/>
              <a:t> </a:t>
            </a:r>
            <a:br>
              <a:rPr lang="en-GB" sz="800" dirty="0"/>
            </a:br>
            <a:r>
              <a:rPr lang="en-GB" sz="800" dirty="0"/>
              <a:t>[Accessed 6 Aug. 2022]. </a:t>
            </a:r>
          </a:p>
          <a:p>
            <a:pPr algn="l">
              <a:buFont typeface="Arial" panose="020B0604020202020204" pitchFamily="34" charset="0"/>
              <a:buChar char="•"/>
            </a:pPr>
            <a:r>
              <a:rPr lang="en-GB" sz="800" dirty="0"/>
              <a:t>Kumar, S. (2020b). Agglomerative Clustering and Dendrograms — Explained. [online] Medium. Available at: </a:t>
            </a:r>
            <a:r>
              <a:rPr lang="en-GB" sz="800" dirty="0">
                <a:hlinkClick r:id="rId6"/>
              </a:rPr>
              <a:t>https://towardsdatascience.com/agglomerative-clustering-and-dendrograms-explained-29fc12b85f23</a:t>
            </a:r>
            <a:r>
              <a:rPr lang="en-GB" sz="800" dirty="0"/>
              <a:t> </a:t>
            </a:r>
            <a:br>
              <a:rPr lang="en-GB" sz="800" dirty="0"/>
            </a:br>
            <a:r>
              <a:rPr lang="en-GB" sz="800" dirty="0"/>
              <a:t>[Accessed 6 Aug. 2022]. </a:t>
            </a:r>
          </a:p>
          <a:p>
            <a:pPr algn="l">
              <a:buFont typeface="Arial" panose="020B0604020202020204" pitchFamily="34" charset="0"/>
              <a:buChar char="•"/>
            </a:pPr>
            <a:r>
              <a:rPr lang="en-GB" sz="800" dirty="0"/>
              <a:t>Kumar, A. (2020a). </a:t>
            </a:r>
            <a:r>
              <a:rPr lang="en-GB" sz="800" dirty="0" err="1"/>
              <a:t>KMeans</a:t>
            </a:r>
            <a:r>
              <a:rPr lang="en-GB" sz="800" dirty="0"/>
              <a:t> Silhouette Score With Python Examples - </a:t>
            </a:r>
            <a:r>
              <a:rPr lang="en-GB" sz="800" dirty="0" err="1"/>
              <a:t>DZone</a:t>
            </a:r>
            <a:r>
              <a:rPr lang="en-GB" sz="800" dirty="0"/>
              <a:t> AI. [online] dzone.com. Available at: </a:t>
            </a:r>
            <a:r>
              <a:rPr lang="en-GB" sz="800" dirty="0">
                <a:hlinkClick r:id="rId7"/>
              </a:rPr>
              <a:t>https://dzone.com/articles/kmeans-silhouette-score-explained-with-python-exam#:~:text=Silhouette%20score%20is%20used%20to</a:t>
            </a:r>
            <a:r>
              <a:rPr lang="en-GB" sz="800" dirty="0"/>
              <a:t> </a:t>
            </a:r>
            <a:br>
              <a:rPr lang="en-GB" sz="800" dirty="0"/>
            </a:br>
            <a:r>
              <a:rPr lang="en-GB" sz="800" dirty="0"/>
              <a:t>[Accessed 7 Aug. 2022]. </a:t>
            </a:r>
          </a:p>
          <a:p>
            <a:pPr algn="l">
              <a:buFont typeface="Arial" panose="020B0604020202020204" pitchFamily="34" charset="0"/>
              <a:buChar char="•"/>
            </a:pPr>
            <a:r>
              <a:rPr lang="en-GB" sz="800" dirty="0"/>
              <a:t>E.M., </a:t>
            </a:r>
            <a:r>
              <a:rPr lang="en-GB" sz="800" dirty="0" err="1"/>
              <a:t>Mirkes</a:t>
            </a:r>
            <a:r>
              <a:rPr lang="en-GB" sz="800" dirty="0"/>
              <a:t>. (2011). K-means and K-medoids. [online] www.math.le.ac.uk. Available at: </a:t>
            </a:r>
            <a:r>
              <a:rPr lang="en-GB" sz="800" dirty="0">
                <a:hlinkClick r:id="rId8"/>
              </a:rPr>
              <a:t>http://www.math.le.ac.uk/people/ag153/homepage/KmeansKmedoids/Kmeans_Kmedoids.html</a:t>
            </a:r>
            <a:r>
              <a:rPr lang="en-GB" sz="800" dirty="0"/>
              <a:t> </a:t>
            </a:r>
            <a:br>
              <a:rPr lang="en-GB" sz="800" dirty="0"/>
            </a:br>
            <a:r>
              <a:rPr lang="en-GB" sz="800" dirty="0"/>
              <a:t>[Accessed 7 Aug. 2022]. </a:t>
            </a:r>
          </a:p>
          <a:p>
            <a:pPr algn="l">
              <a:buFont typeface="Arial" panose="020B0604020202020204" pitchFamily="34" charset="0"/>
              <a:buChar char="•"/>
            </a:pPr>
            <a:r>
              <a:rPr lang="en-GB" sz="800" dirty="0" err="1"/>
              <a:t>Fleshman</a:t>
            </a:r>
            <a:r>
              <a:rPr lang="en-GB" sz="800" dirty="0"/>
              <a:t>, W. (2019). Spectral Clustering. [online] Medium. Available at: </a:t>
            </a:r>
            <a:r>
              <a:rPr lang="en-GB" sz="800" dirty="0">
                <a:hlinkClick r:id="rId9"/>
              </a:rPr>
              <a:t>https://towardsdatascience.com/spectral-clustering-aba2640c0d5b</a:t>
            </a:r>
            <a:r>
              <a:rPr lang="en-GB" sz="800" dirty="0"/>
              <a:t> </a:t>
            </a:r>
            <a:br>
              <a:rPr lang="en-GB" sz="800" dirty="0"/>
            </a:br>
            <a:r>
              <a:rPr lang="en-GB" sz="800" dirty="0"/>
              <a:t>[Accessed 7 Aug. 2022]. </a:t>
            </a:r>
          </a:p>
          <a:p>
            <a:pPr algn="l">
              <a:buFont typeface="Arial" panose="020B0604020202020204" pitchFamily="34" charset="0"/>
              <a:buChar char="•"/>
            </a:pPr>
            <a:r>
              <a:rPr lang="en-GB" sz="800" dirty="0"/>
              <a:t>Doshi, N. (2019). Spectral Clustering. [online] Medium. Available at: </a:t>
            </a:r>
            <a:r>
              <a:rPr lang="en-GB" sz="800" dirty="0">
                <a:hlinkClick r:id="rId10"/>
              </a:rPr>
              <a:t>https://towardsdatascience.com/spectral-clustering-82d3cff3d3b7</a:t>
            </a:r>
            <a:r>
              <a:rPr lang="en-GB" sz="800" dirty="0"/>
              <a:t> </a:t>
            </a:r>
            <a:br>
              <a:rPr lang="en-GB" sz="800" dirty="0"/>
            </a:br>
            <a:r>
              <a:rPr lang="en-GB" sz="800" dirty="0"/>
              <a:t>[Accessed 7 Aug. 2022]. </a:t>
            </a:r>
          </a:p>
        </p:txBody>
      </p:sp>
      <p:sp>
        <p:nvSpPr>
          <p:cNvPr id="22" name="Google Shape;254;p31">
            <a:extLst>
              <a:ext uri="{FF2B5EF4-FFF2-40B4-BE49-F238E27FC236}">
                <a16:creationId xmlns:a16="http://schemas.microsoft.com/office/drawing/2014/main" id="{2B7FCB7C-ECDA-70EB-CFEA-9B951EF9BA5B}"/>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3" name="Google Shape;255;p31">
            <a:extLst>
              <a:ext uri="{FF2B5EF4-FFF2-40B4-BE49-F238E27FC236}">
                <a16:creationId xmlns:a16="http://schemas.microsoft.com/office/drawing/2014/main" id="{69AD5AD1-1BD9-5B70-2196-E1BDFCB20502}"/>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extLst>
      <p:ext uri="{BB962C8B-B14F-4D97-AF65-F5344CB8AC3E}">
        <p14:creationId xmlns:p14="http://schemas.microsoft.com/office/powerpoint/2010/main" val="40792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60"/>
          <p:cNvSpPr txBox="1">
            <a:spLocks noGrp="1"/>
          </p:cNvSpPr>
          <p:nvPr>
            <p:ph type="title"/>
          </p:nvPr>
        </p:nvSpPr>
        <p:spPr>
          <a:xfrm>
            <a:off x="4125850" y="787148"/>
            <a:ext cx="4294800" cy="117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40" name="Google Shape;1340;p60"/>
          <p:cNvSpPr txBox="1">
            <a:spLocks noGrp="1"/>
          </p:cNvSpPr>
          <p:nvPr>
            <p:ph type="subTitle" idx="1"/>
          </p:nvPr>
        </p:nvSpPr>
        <p:spPr>
          <a:xfrm>
            <a:off x="4555897" y="1916807"/>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Do you have any questions?</a:t>
            </a:r>
            <a:endParaRPr dirty="0"/>
          </a:p>
          <a:p>
            <a:pPr marL="0" lvl="0" indent="0" algn="ctr" rtl="0">
              <a:spcBef>
                <a:spcPts val="0"/>
              </a:spcBef>
              <a:spcAft>
                <a:spcPts val="0"/>
              </a:spcAft>
              <a:buClr>
                <a:schemeClr val="lt1"/>
              </a:buClr>
              <a:buSzPts val="1100"/>
              <a:buFont typeface="Arial"/>
              <a:buNone/>
            </a:pPr>
            <a:endParaRPr lang="en-GB" dirty="0"/>
          </a:p>
        </p:txBody>
      </p:sp>
      <p:sp>
        <p:nvSpPr>
          <p:cNvPr id="1341" name="Google Shape;1341;p60"/>
          <p:cNvSpPr txBox="1"/>
          <p:nvPr/>
        </p:nvSpPr>
        <p:spPr>
          <a:xfrm>
            <a:off x="4773247" y="4169388"/>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Calibri"/>
                <a:ea typeface="Calibri"/>
                <a:cs typeface="Calibri"/>
                <a:sym typeface="Calibri"/>
              </a:rPr>
              <a:t>Please keep this slide for attribution</a:t>
            </a:r>
            <a:endParaRPr sz="1000">
              <a:solidFill>
                <a:schemeClr val="dk1"/>
              </a:solidFill>
              <a:latin typeface="Calibri"/>
              <a:ea typeface="Calibri"/>
              <a:cs typeface="Calibri"/>
              <a:sym typeface="Calibri"/>
            </a:endParaRPr>
          </a:p>
        </p:txBody>
      </p:sp>
      <p:sp>
        <p:nvSpPr>
          <p:cNvPr id="1342" name="Google Shape;1342;p60"/>
          <p:cNvSpPr/>
          <p:nvPr/>
        </p:nvSpPr>
        <p:spPr>
          <a:xfrm>
            <a:off x="1992278" y="787149"/>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flipH="1">
            <a:off x="3298924" y="1768663"/>
            <a:ext cx="758876" cy="259684"/>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308919" y="1537582"/>
            <a:ext cx="950305" cy="316889"/>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3430253" y="1244370"/>
            <a:ext cx="69300" cy="69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flipH="1">
            <a:off x="3228405" y="2650246"/>
            <a:ext cx="78900" cy="79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rot="10800000">
            <a:off x="2977349" y="3783372"/>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363435" y="3114400"/>
            <a:ext cx="47400" cy="48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1259230" y="3612703"/>
            <a:ext cx="1050456" cy="255414"/>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rot="10800000">
            <a:off x="1325222" y="2574047"/>
            <a:ext cx="1208806" cy="320831"/>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60"/>
          <p:cNvGrpSpPr/>
          <p:nvPr/>
        </p:nvGrpSpPr>
        <p:grpSpPr>
          <a:xfrm>
            <a:off x="4887442" y="162470"/>
            <a:ext cx="764096" cy="175985"/>
            <a:chOff x="4917734" y="191707"/>
            <a:chExt cx="764096" cy="175985"/>
          </a:xfrm>
        </p:grpSpPr>
        <p:grpSp>
          <p:nvGrpSpPr>
            <p:cNvPr id="1353" name="Google Shape;1353;p60"/>
            <p:cNvGrpSpPr/>
            <p:nvPr/>
          </p:nvGrpSpPr>
          <p:grpSpPr>
            <a:xfrm>
              <a:off x="4917734" y="191707"/>
              <a:ext cx="175994" cy="175985"/>
              <a:chOff x="266768" y="1721375"/>
              <a:chExt cx="397907" cy="397887"/>
            </a:xfrm>
          </p:grpSpPr>
          <p:sp>
            <p:nvSpPr>
              <p:cNvPr id="1354" name="Google Shape;1354;p6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60"/>
            <p:cNvGrpSpPr/>
            <p:nvPr/>
          </p:nvGrpSpPr>
          <p:grpSpPr>
            <a:xfrm>
              <a:off x="5211543" y="191707"/>
              <a:ext cx="175976" cy="175985"/>
              <a:chOff x="864491" y="1723250"/>
              <a:chExt cx="397866" cy="397887"/>
            </a:xfrm>
          </p:grpSpPr>
          <p:sp>
            <p:nvSpPr>
              <p:cNvPr id="1357" name="Google Shape;1357;p6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0"/>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4;p31">
            <a:extLst>
              <a:ext uri="{FF2B5EF4-FFF2-40B4-BE49-F238E27FC236}">
                <a16:creationId xmlns:a16="http://schemas.microsoft.com/office/drawing/2014/main" id="{41513974-D764-D11B-F7AB-7114071882F5}"/>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6" name="Google Shape;255;p31">
            <a:extLst>
              <a:ext uri="{FF2B5EF4-FFF2-40B4-BE49-F238E27FC236}">
                <a16:creationId xmlns:a16="http://schemas.microsoft.com/office/drawing/2014/main" id="{7FD7D831-3286-4840-AB5D-154C424790E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p:nvPr/>
        </p:nvSpPr>
        <p:spPr>
          <a:xfrm>
            <a:off x="4968525" y="802138"/>
            <a:ext cx="2514900" cy="1212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34"/>
          <p:cNvSpPr txBox="1">
            <a:spLocks noGrp="1"/>
          </p:cNvSpPr>
          <p:nvPr>
            <p:ph type="title"/>
          </p:nvPr>
        </p:nvSpPr>
        <p:spPr>
          <a:xfrm>
            <a:off x="4199819" y="2205608"/>
            <a:ext cx="4404300" cy="124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000" dirty="0"/>
              <a:t>Data Manipulation &amp; Exploration</a:t>
            </a:r>
          </a:p>
        </p:txBody>
      </p:sp>
      <p:sp>
        <p:nvSpPr>
          <p:cNvPr id="332" name="Google Shape;332;p34"/>
          <p:cNvSpPr txBox="1">
            <a:spLocks noGrp="1"/>
          </p:cNvSpPr>
          <p:nvPr>
            <p:ph type="title" idx="2"/>
          </p:nvPr>
        </p:nvSpPr>
        <p:spPr>
          <a:xfrm>
            <a:off x="4968525" y="987538"/>
            <a:ext cx="25149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dirty="0"/>
              <a:t>02.</a:t>
            </a:r>
            <a:endParaRPr dirty="0"/>
          </a:p>
        </p:txBody>
      </p:sp>
      <p:sp>
        <p:nvSpPr>
          <p:cNvPr id="333" name="Google Shape;333;p34"/>
          <p:cNvSpPr txBox="1">
            <a:spLocks noGrp="1"/>
          </p:cNvSpPr>
          <p:nvPr>
            <p:ph type="subTitle" idx="1"/>
          </p:nvPr>
        </p:nvSpPr>
        <p:spPr>
          <a:xfrm>
            <a:off x="4023825" y="3799262"/>
            <a:ext cx="44043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Times New Roman" panose="02020603050405020304" pitchFamily="18" charset="0"/>
                <a:cs typeface="Times New Roman" panose="02020603050405020304" pitchFamily="18" charset="0"/>
              </a:rPr>
              <a:t>Data Cleaning, Feature Engineering and Exploratory Data Analysis (EDA) </a:t>
            </a:r>
            <a:endParaRPr dirty="0">
              <a:latin typeface="Times New Roman" panose="02020603050405020304" pitchFamily="18" charset="0"/>
              <a:cs typeface="Times New Roman" panose="02020603050405020304" pitchFamily="18" charset="0"/>
            </a:endParaRPr>
          </a:p>
        </p:txBody>
      </p:sp>
      <p:sp>
        <p:nvSpPr>
          <p:cNvPr id="334" name="Google Shape;334;p34"/>
          <p:cNvSpPr/>
          <p:nvPr/>
        </p:nvSpPr>
        <p:spPr>
          <a:xfrm>
            <a:off x="713100" y="120406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2554052" y="1591665"/>
            <a:ext cx="806468" cy="275969"/>
          </a:xfrm>
          <a:custGeom>
            <a:avLst/>
            <a:gdLst/>
            <a:ahLst/>
            <a:cxnLst/>
            <a:rect l="l" t="t" r="r" b="b"/>
            <a:pathLst>
              <a:path w="27195" h="9306" extrusionOk="0">
                <a:moveTo>
                  <a:pt x="5913" y="0"/>
                </a:moveTo>
                <a:cubicBezTo>
                  <a:pt x="4931" y="0"/>
                  <a:pt x="4135" y="753"/>
                  <a:pt x="4135" y="1670"/>
                </a:cubicBezTo>
                <a:lnTo>
                  <a:pt x="4135" y="1942"/>
                </a:lnTo>
                <a:cubicBezTo>
                  <a:pt x="4135" y="2913"/>
                  <a:pt x="4986" y="3709"/>
                  <a:pt x="6033" y="3709"/>
                </a:cubicBezTo>
                <a:lnTo>
                  <a:pt x="7833" y="3709"/>
                </a:lnTo>
                <a:cubicBezTo>
                  <a:pt x="8378" y="3709"/>
                  <a:pt x="8814" y="4102"/>
                  <a:pt x="8814" y="4571"/>
                </a:cubicBezTo>
                <a:cubicBezTo>
                  <a:pt x="8814" y="5149"/>
                  <a:pt x="8291" y="5618"/>
                  <a:pt x="7636" y="5618"/>
                </a:cubicBezTo>
                <a:lnTo>
                  <a:pt x="1976" y="5618"/>
                </a:lnTo>
                <a:cubicBezTo>
                  <a:pt x="885" y="5618"/>
                  <a:pt x="1" y="6447"/>
                  <a:pt x="1" y="7461"/>
                </a:cubicBezTo>
                <a:cubicBezTo>
                  <a:pt x="1" y="8476"/>
                  <a:pt x="885" y="9305"/>
                  <a:pt x="1976" y="9305"/>
                </a:cubicBezTo>
                <a:lnTo>
                  <a:pt x="24816" y="9305"/>
                </a:lnTo>
                <a:cubicBezTo>
                  <a:pt x="26125" y="9305"/>
                  <a:pt x="27194" y="8312"/>
                  <a:pt x="27194" y="7102"/>
                </a:cubicBezTo>
                <a:cubicBezTo>
                  <a:pt x="27194" y="5902"/>
                  <a:pt x="26158" y="4942"/>
                  <a:pt x="24882" y="4942"/>
                </a:cubicBezTo>
                <a:lnTo>
                  <a:pt x="19177" y="4942"/>
                </a:lnTo>
                <a:cubicBezTo>
                  <a:pt x="18926" y="4942"/>
                  <a:pt x="18718" y="5149"/>
                  <a:pt x="18718" y="5400"/>
                </a:cubicBezTo>
                <a:cubicBezTo>
                  <a:pt x="18718" y="5651"/>
                  <a:pt x="18926" y="5847"/>
                  <a:pt x="19177" y="5847"/>
                </a:cubicBezTo>
                <a:lnTo>
                  <a:pt x="24882" y="5847"/>
                </a:lnTo>
                <a:cubicBezTo>
                  <a:pt x="25645" y="5847"/>
                  <a:pt x="26278" y="6414"/>
                  <a:pt x="26278" y="7102"/>
                </a:cubicBezTo>
                <a:cubicBezTo>
                  <a:pt x="26278" y="7810"/>
                  <a:pt x="25624" y="8399"/>
                  <a:pt x="24816" y="8399"/>
                </a:cubicBezTo>
                <a:lnTo>
                  <a:pt x="1976" y="8399"/>
                </a:lnTo>
                <a:cubicBezTo>
                  <a:pt x="1387" y="8399"/>
                  <a:pt x="907" y="7974"/>
                  <a:pt x="907" y="7461"/>
                </a:cubicBezTo>
                <a:cubicBezTo>
                  <a:pt x="907" y="6949"/>
                  <a:pt x="1387" y="6535"/>
                  <a:pt x="1976" y="6535"/>
                </a:cubicBezTo>
                <a:lnTo>
                  <a:pt x="7636" y="6535"/>
                </a:lnTo>
                <a:cubicBezTo>
                  <a:pt x="8792" y="6535"/>
                  <a:pt x="9731" y="5651"/>
                  <a:pt x="9731" y="4571"/>
                </a:cubicBezTo>
                <a:cubicBezTo>
                  <a:pt x="9731" y="3600"/>
                  <a:pt x="8880" y="2804"/>
                  <a:pt x="7833" y="2804"/>
                </a:cubicBezTo>
                <a:lnTo>
                  <a:pt x="6033" y="2804"/>
                </a:lnTo>
                <a:cubicBezTo>
                  <a:pt x="5488" y="2804"/>
                  <a:pt x="5052" y="2411"/>
                  <a:pt x="5052" y="1942"/>
                </a:cubicBezTo>
                <a:lnTo>
                  <a:pt x="5052" y="1670"/>
                </a:lnTo>
                <a:cubicBezTo>
                  <a:pt x="5052" y="1255"/>
                  <a:pt x="5433" y="917"/>
                  <a:pt x="5913" y="917"/>
                </a:cubicBezTo>
                <a:lnTo>
                  <a:pt x="19537" y="917"/>
                </a:lnTo>
                <a:cubicBezTo>
                  <a:pt x="19787" y="917"/>
                  <a:pt x="19995" y="710"/>
                  <a:pt x="19995" y="459"/>
                </a:cubicBezTo>
                <a:cubicBezTo>
                  <a:pt x="19995" y="208"/>
                  <a:pt x="19787" y="0"/>
                  <a:pt x="19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208161" y="2532134"/>
            <a:ext cx="1009901" cy="336762"/>
          </a:xfrm>
          <a:custGeom>
            <a:avLst/>
            <a:gdLst/>
            <a:ahLst/>
            <a:cxnLst/>
            <a:rect l="l" t="t" r="r" b="b"/>
            <a:pathLst>
              <a:path w="34055" h="11356" extrusionOk="0">
                <a:moveTo>
                  <a:pt x="2880" y="0"/>
                </a:moveTo>
                <a:cubicBezTo>
                  <a:pt x="1288" y="0"/>
                  <a:pt x="1" y="1178"/>
                  <a:pt x="1" y="2640"/>
                </a:cubicBezTo>
                <a:cubicBezTo>
                  <a:pt x="1" y="4058"/>
                  <a:pt x="1256" y="5214"/>
                  <a:pt x="2805" y="5214"/>
                </a:cubicBezTo>
                <a:lnTo>
                  <a:pt x="9992" y="5214"/>
                </a:lnTo>
                <a:cubicBezTo>
                  <a:pt x="10244" y="5214"/>
                  <a:pt x="10450" y="5008"/>
                  <a:pt x="10450" y="4756"/>
                </a:cubicBezTo>
                <a:cubicBezTo>
                  <a:pt x="10450" y="4506"/>
                  <a:pt x="10244" y="4298"/>
                  <a:pt x="9992" y="4298"/>
                </a:cubicBezTo>
                <a:lnTo>
                  <a:pt x="2805" y="4298"/>
                </a:lnTo>
                <a:cubicBezTo>
                  <a:pt x="1757" y="4298"/>
                  <a:pt x="917" y="3556"/>
                  <a:pt x="917" y="2640"/>
                </a:cubicBezTo>
                <a:cubicBezTo>
                  <a:pt x="917" y="1692"/>
                  <a:pt x="1790" y="906"/>
                  <a:pt x="2880" y="906"/>
                </a:cubicBezTo>
                <a:lnTo>
                  <a:pt x="31677" y="906"/>
                </a:lnTo>
                <a:cubicBezTo>
                  <a:pt x="32484" y="906"/>
                  <a:pt x="33138" y="1484"/>
                  <a:pt x="33138" y="2182"/>
                </a:cubicBezTo>
                <a:cubicBezTo>
                  <a:pt x="33138" y="2891"/>
                  <a:pt x="32484" y="3459"/>
                  <a:pt x="31677" y="3459"/>
                </a:cubicBezTo>
                <a:lnTo>
                  <a:pt x="24543" y="3459"/>
                </a:lnTo>
                <a:cubicBezTo>
                  <a:pt x="23147" y="3459"/>
                  <a:pt x="22024" y="4494"/>
                  <a:pt x="22024" y="5782"/>
                </a:cubicBezTo>
                <a:cubicBezTo>
                  <a:pt x="22024" y="6938"/>
                  <a:pt x="23038" y="7876"/>
                  <a:pt x="24293" y="7876"/>
                </a:cubicBezTo>
                <a:lnTo>
                  <a:pt x="26562" y="7876"/>
                </a:lnTo>
                <a:cubicBezTo>
                  <a:pt x="27314" y="7876"/>
                  <a:pt x="27925" y="8411"/>
                  <a:pt x="27925" y="9054"/>
                </a:cubicBezTo>
                <a:lnTo>
                  <a:pt x="27925" y="9403"/>
                </a:lnTo>
                <a:cubicBezTo>
                  <a:pt x="27925" y="9981"/>
                  <a:pt x="27379" y="10450"/>
                  <a:pt x="26714" y="10450"/>
                </a:cubicBezTo>
                <a:lnTo>
                  <a:pt x="9534" y="10450"/>
                </a:lnTo>
                <a:cubicBezTo>
                  <a:pt x="9284" y="10450"/>
                  <a:pt x="9076" y="10646"/>
                  <a:pt x="9076" y="10898"/>
                </a:cubicBezTo>
                <a:cubicBezTo>
                  <a:pt x="9076" y="11148"/>
                  <a:pt x="9284" y="11356"/>
                  <a:pt x="9534" y="11356"/>
                </a:cubicBezTo>
                <a:lnTo>
                  <a:pt x="26714" y="11356"/>
                </a:lnTo>
                <a:cubicBezTo>
                  <a:pt x="27881" y="11356"/>
                  <a:pt x="28830" y="10483"/>
                  <a:pt x="28830" y="9403"/>
                </a:cubicBezTo>
                <a:lnTo>
                  <a:pt x="28830" y="9054"/>
                </a:lnTo>
                <a:cubicBezTo>
                  <a:pt x="28830" y="7898"/>
                  <a:pt x="27815" y="6960"/>
                  <a:pt x="26562" y="6960"/>
                </a:cubicBezTo>
                <a:lnTo>
                  <a:pt x="24293" y="6960"/>
                </a:lnTo>
                <a:cubicBezTo>
                  <a:pt x="23540" y="6960"/>
                  <a:pt x="22929" y="6436"/>
                  <a:pt x="22929" y="5782"/>
                </a:cubicBezTo>
                <a:cubicBezTo>
                  <a:pt x="22929" y="5008"/>
                  <a:pt x="23660" y="4375"/>
                  <a:pt x="24543" y="4375"/>
                </a:cubicBezTo>
                <a:lnTo>
                  <a:pt x="31677" y="4375"/>
                </a:lnTo>
                <a:cubicBezTo>
                  <a:pt x="32986" y="4375"/>
                  <a:pt x="34055" y="3393"/>
                  <a:pt x="34055" y="2182"/>
                </a:cubicBezTo>
                <a:cubicBezTo>
                  <a:pt x="34055" y="982"/>
                  <a:pt x="32986" y="0"/>
                  <a:pt x="3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2241204" y="1204085"/>
            <a:ext cx="73800" cy="7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2541826" y="2447532"/>
            <a:ext cx="83700" cy="84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rot="10800000">
            <a:off x="2315001" y="3184774"/>
            <a:ext cx="1284573" cy="340939"/>
          </a:xfrm>
          <a:custGeom>
            <a:avLst/>
            <a:gdLst/>
            <a:ahLst/>
            <a:cxnLst/>
            <a:rect l="l" t="t" r="r" b="b"/>
            <a:pathLst>
              <a:path w="42093" h="11171" extrusionOk="0">
                <a:moveTo>
                  <a:pt x="16503" y="1"/>
                </a:moveTo>
                <a:cubicBezTo>
                  <a:pt x="15009" y="1"/>
                  <a:pt x="13776" y="1223"/>
                  <a:pt x="13776" y="2728"/>
                </a:cubicBezTo>
                <a:cubicBezTo>
                  <a:pt x="13776" y="3906"/>
                  <a:pt x="14736" y="4866"/>
                  <a:pt x="15925" y="4866"/>
                </a:cubicBezTo>
                <a:lnTo>
                  <a:pt x="19296" y="4866"/>
                </a:lnTo>
                <a:cubicBezTo>
                  <a:pt x="19972" y="4866"/>
                  <a:pt x="20517" y="5423"/>
                  <a:pt x="20517" y="6099"/>
                </a:cubicBezTo>
                <a:cubicBezTo>
                  <a:pt x="20517" y="6753"/>
                  <a:pt x="19983" y="7287"/>
                  <a:pt x="19329" y="7287"/>
                </a:cubicBezTo>
                <a:lnTo>
                  <a:pt x="1942" y="7287"/>
                </a:lnTo>
                <a:cubicBezTo>
                  <a:pt x="873" y="7287"/>
                  <a:pt x="0" y="8160"/>
                  <a:pt x="0" y="9229"/>
                </a:cubicBezTo>
                <a:cubicBezTo>
                  <a:pt x="0" y="10298"/>
                  <a:pt x="873" y="11170"/>
                  <a:pt x="1942" y="11170"/>
                </a:cubicBezTo>
                <a:lnTo>
                  <a:pt x="16285" y="11170"/>
                </a:lnTo>
                <a:cubicBezTo>
                  <a:pt x="16536" y="11170"/>
                  <a:pt x="16743" y="10964"/>
                  <a:pt x="16743" y="10712"/>
                </a:cubicBezTo>
                <a:cubicBezTo>
                  <a:pt x="16743" y="10462"/>
                  <a:pt x="16536" y="10254"/>
                  <a:pt x="16285" y="10254"/>
                </a:cubicBezTo>
                <a:lnTo>
                  <a:pt x="1942" y="10254"/>
                </a:lnTo>
                <a:cubicBezTo>
                  <a:pt x="1375" y="10254"/>
                  <a:pt x="916" y="9796"/>
                  <a:pt x="916" y="9229"/>
                </a:cubicBezTo>
                <a:cubicBezTo>
                  <a:pt x="916" y="8662"/>
                  <a:pt x="1375" y="8204"/>
                  <a:pt x="1942" y="8204"/>
                </a:cubicBezTo>
                <a:lnTo>
                  <a:pt x="19329" y="8204"/>
                </a:lnTo>
                <a:cubicBezTo>
                  <a:pt x="20485" y="8204"/>
                  <a:pt x="21433" y="7255"/>
                  <a:pt x="21433" y="6099"/>
                </a:cubicBezTo>
                <a:cubicBezTo>
                  <a:pt x="21433" y="4921"/>
                  <a:pt x="20474" y="3950"/>
                  <a:pt x="19296" y="3950"/>
                </a:cubicBezTo>
                <a:lnTo>
                  <a:pt x="15925" y="3950"/>
                </a:lnTo>
                <a:cubicBezTo>
                  <a:pt x="15249" y="3950"/>
                  <a:pt x="14692" y="3404"/>
                  <a:pt x="14692" y="2728"/>
                </a:cubicBezTo>
                <a:cubicBezTo>
                  <a:pt x="14692" y="1724"/>
                  <a:pt x="15511" y="907"/>
                  <a:pt x="16503" y="907"/>
                </a:cubicBezTo>
                <a:lnTo>
                  <a:pt x="41635" y="907"/>
                </a:lnTo>
                <a:cubicBezTo>
                  <a:pt x="41896" y="907"/>
                  <a:pt x="42093" y="710"/>
                  <a:pt x="42093" y="459"/>
                </a:cubicBezTo>
                <a:cubicBezTo>
                  <a:pt x="42093" y="197"/>
                  <a:pt x="41896" y="1"/>
                  <a:pt x="4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982656" y="3329751"/>
            <a:ext cx="50400" cy="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1075050" y="3813913"/>
            <a:ext cx="1116333" cy="271432"/>
          </a:xfrm>
          <a:custGeom>
            <a:avLst/>
            <a:gdLst/>
            <a:ahLst/>
            <a:cxnLst/>
            <a:rect l="l" t="t" r="r" b="b"/>
            <a:pathLst>
              <a:path w="37644" h="9153" extrusionOk="0">
                <a:moveTo>
                  <a:pt x="5335" y="1"/>
                </a:moveTo>
                <a:cubicBezTo>
                  <a:pt x="4473" y="1"/>
                  <a:pt x="3786" y="732"/>
                  <a:pt x="3786" y="1637"/>
                </a:cubicBezTo>
                <a:cubicBezTo>
                  <a:pt x="3786" y="2793"/>
                  <a:pt x="4669" y="3743"/>
                  <a:pt x="5772" y="3743"/>
                </a:cubicBezTo>
                <a:lnTo>
                  <a:pt x="13036" y="3743"/>
                </a:lnTo>
                <a:cubicBezTo>
                  <a:pt x="13308" y="3743"/>
                  <a:pt x="13526" y="3993"/>
                  <a:pt x="13526" y="4298"/>
                </a:cubicBezTo>
                <a:cubicBezTo>
                  <a:pt x="13526" y="4833"/>
                  <a:pt x="13145" y="5258"/>
                  <a:pt x="12676" y="5258"/>
                </a:cubicBezTo>
                <a:lnTo>
                  <a:pt x="1910" y="5258"/>
                </a:lnTo>
                <a:cubicBezTo>
                  <a:pt x="852" y="5258"/>
                  <a:pt x="1" y="6164"/>
                  <a:pt x="1" y="7287"/>
                </a:cubicBezTo>
                <a:cubicBezTo>
                  <a:pt x="1" y="8312"/>
                  <a:pt x="786" y="9153"/>
                  <a:pt x="1768" y="9153"/>
                </a:cubicBezTo>
                <a:lnTo>
                  <a:pt x="20682" y="9153"/>
                </a:lnTo>
                <a:cubicBezTo>
                  <a:pt x="20933" y="9153"/>
                  <a:pt x="21130" y="8945"/>
                  <a:pt x="21130" y="8695"/>
                </a:cubicBezTo>
                <a:cubicBezTo>
                  <a:pt x="21130" y="8443"/>
                  <a:pt x="20933" y="8237"/>
                  <a:pt x="20682" y="8237"/>
                </a:cubicBezTo>
                <a:lnTo>
                  <a:pt x="1768" y="8237"/>
                </a:lnTo>
                <a:cubicBezTo>
                  <a:pt x="1299" y="8237"/>
                  <a:pt x="917" y="7811"/>
                  <a:pt x="917" y="7287"/>
                </a:cubicBezTo>
                <a:cubicBezTo>
                  <a:pt x="917" y="6666"/>
                  <a:pt x="1365" y="6175"/>
                  <a:pt x="1910" y="6175"/>
                </a:cubicBezTo>
                <a:lnTo>
                  <a:pt x="12676" y="6175"/>
                </a:lnTo>
                <a:cubicBezTo>
                  <a:pt x="13647" y="6175"/>
                  <a:pt x="14443" y="5335"/>
                  <a:pt x="14443" y="4298"/>
                </a:cubicBezTo>
                <a:cubicBezTo>
                  <a:pt x="14443" y="3491"/>
                  <a:pt x="13810" y="2826"/>
                  <a:pt x="13036" y="2826"/>
                </a:cubicBezTo>
                <a:lnTo>
                  <a:pt x="5772" y="2826"/>
                </a:lnTo>
                <a:cubicBezTo>
                  <a:pt x="5171" y="2826"/>
                  <a:pt x="4691" y="2291"/>
                  <a:pt x="4691" y="1637"/>
                </a:cubicBezTo>
                <a:cubicBezTo>
                  <a:pt x="4691" y="1234"/>
                  <a:pt x="4975" y="907"/>
                  <a:pt x="5335" y="907"/>
                </a:cubicBezTo>
                <a:lnTo>
                  <a:pt x="27445" y="907"/>
                </a:lnTo>
                <a:cubicBezTo>
                  <a:pt x="27794" y="907"/>
                  <a:pt x="28077" y="1234"/>
                  <a:pt x="28077" y="1637"/>
                </a:cubicBezTo>
                <a:cubicBezTo>
                  <a:pt x="28077" y="2291"/>
                  <a:pt x="27597" y="2826"/>
                  <a:pt x="27008" y="2826"/>
                </a:cubicBezTo>
                <a:lnTo>
                  <a:pt x="20573" y="2826"/>
                </a:lnTo>
                <a:cubicBezTo>
                  <a:pt x="19657" y="2826"/>
                  <a:pt x="18915" y="3612"/>
                  <a:pt x="18915" y="4572"/>
                </a:cubicBezTo>
                <a:cubicBezTo>
                  <a:pt x="18915" y="5280"/>
                  <a:pt x="19460" y="5859"/>
                  <a:pt x="20137" y="5859"/>
                </a:cubicBezTo>
                <a:lnTo>
                  <a:pt x="37186" y="5859"/>
                </a:lnTo>
                <a:cubicBezTo>
                  <a:pt x="37436" y="5859"/>
                  <a:pt x="37644" y="5651"/>
                  <a:pt x="37644" y="5400"/>
                </a:cubicBezTo>
                <a:cubicBezTo>
                  <a:pt x="37644" y="5149"/>
                  <a:pt x="37436" y="4942"/>
                  <a:pt x="37186" y="4942"/>
                </a:cubicBezTo>
                <a:lnTo>
                  <a:pt x="20137" y="4942"/>
                </a:lnTo>
                <a:cubicBezTo>
                  <a:pt x="19962" y="4942"/>
                  <a:pt x="19821" y="4778"/>
                  <a:pt x="19821" y="4572"/>
                </a:cubicBezTo>
                <a:cubicBezTo>
                  <a:pt x="19821" y="4113"/>
                  <a:pt x="20158" y="3743"/>
                  <a:pt x="20573" y="3743"/>
                </a:cubicBezTo>
                <a:lnTo>
                  <a:pt x="27008" y="3743"/>
                </a:lnTo>
                <a:cubicBezTo>
                  <a:pt x="28099" y="3743"/>
                  <a:pt x="28994" y="2793"/>
                  <a:pt x="28994" y="1637"/>
                </a:cubicBezTo>
                <a:cubicBezTo>
                  <a:pt x="28994" y="732"/>
                  <a:pt x="28296" y="1"/>
                  <a:pt x="27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34"/>
          <p:cNvGrpSpPr/>
          <p:nvPr/>
        </p:nvGrpSpPr>
        <p:grpSpPr>
          <a:xfrm>
            <a:off x="4887442" y="162470"/>
            <a:ext cx="764096" cy="175985"/>
            <a:chOff x="4917734" y="191707"/>
            <a:chExt cx="764096" cy="175985"/>
          </a:xfrm>
        </p:grpSpPr>
        <p:grpSp>
          <p:nvGrpSpPr>
            <p:cNvPr id="344" name="Google Shape;344;p34"/>
            <p:cNvGrpSpPr/>
            <p:nvPr/>
          </p:nvGrpSpPr>
          <p:grpSpPr>
            <a:xfrm>
              <a:off x="4917734" y="191707"/>
              <a:ext cx="175994" cy="175985"/>
              <a:chOff x="266768" y="1721375"/>
              <a:chExt cx="397907" cy="397887"/>
            </a:xfrm>
          </p:grpSpPr>
          <p:sp>
            <p:nvSpPr>
              <p:cNvPr id="345" name="Google Shape;345;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4"/>
            <p:cNvGrpSpPr/>
            <p:nvPr/>
          </p:nvGrpSpPr>
          <p:grpSpPr>
            <a:xfrm>
              <a:off x="5211543" y="191707"/>
              <a:ext cx="175976" cy="175985"/>
              <a:chOff x="864491" y="1723250"/>
              <a:chExt cx="397866" cy="397887"/>
            </a:xfrm>
          </p:grpSpPr>
          <p:sp>
            <p:nvSpPr>
              <p:cNvPr id="348" name="Google Shape;348;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4"/>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5;p31">
            <a:extLst>
              <a:ext uri="{FF2B5EF4-FFF2-40B4-BE49-F238E27FC236}">
                <a16:creationId xmlns:a16="http://schemas.microsoft.com/office/drawing/2014/main" id="{9127247B-BFFD-D9EC-F331-B2C9249E82A6}"/>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sp>
        <p:nvSpPr>
          <p:cNvPr id="27" name="Google Shape;254;p31">
            <a:extLst>
              <a:ext uri="{FF2B5EF4-FFF2-40B4-BE49-F238E27FC236}">
                <a16:creationId xmlns:a16="http://schemas.microsoft.com/office/drawing/2014/main" id="{1CCD6C81-3BB6-0EE7-8408-D0ED0A720035}"/>
              </a:ext>
            </a:extLst>
          </p:cNvPr>
          <p:cNvSpPr txBox="1"/>
          <p:nvPr/>
        </p:nvSpPr>
        <p:spPr>
          <a:xfrm>
            <a:off x="5814750" y="121506"/>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Tree>
    <p:extLst>
      <p:ext uri="{BB962C8B-B14F-4D97-AF65-F5344CB8AC3E}">
        <p14:creationId xmlns:p14="http://schemas.microsoft.com/office/powerpoint/2010/main" val="1165010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703333" y="157041"/>
            <a:ext cx="3629932" cy="7192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endParaRPr dirty="0"/>
          </a:p>
        </p:txBody>
      </p:sp>
      <p:sp>
        <p:nvSpPr>
          <p:cNvPr id="630" name="Google Shape;630;p45"/>
          <p:cNvSpPr/>
          <p:nvPr/>
        </p:nvSpPr>
        <p:spPr>
          <a:xfrm>
            <a:off x="124412" y="960027"/>
            <a:ext cx="4305300" cy="3719923"/>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7" name="Picture 6">
            <a:extLst>
              <a:ext uri="{FF2B5EF4-FFF2-40B4-BE49-F238E27FC236}">
                <a16:creationId xmlns:a16="http://schemas.microsoft.com/office/drawing/2014/main" id="{06BB60C1-F143-9BCE-D423-95A61C3EB7B0}"/>
              </a:ext>
            </a:extLst>
          </p:cNvPr>
          <p:cNvPicPr>
            <a:picLocks noChangeAspect="1"/>
          </p:cNvPicPr>
          <p:nvPr/>
        </p:nvPicPr>
        <p:blipFill>
          <a:blip r:embed="rId3"/>
          <a:stretch>
            <a:fillRect/>
          </a:stretch>
        </p:blipFill>
        <p:spPr>
          <a:xfrm>
            <a:off x="198647" y="1032923"/>
            <a:ext cx="4156830" cy="3556132"/>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E50A63-E702-AA14-F3F8-A689E69FAF11}"/>
                  </a:ext>
                </a:extLst>
              </p:cNvPr>
              <p:cNvSpPr txBox="1"/>
              <p:nvPr/>
            </p:nvSpPr>
            <p:spPr>
              <a:xfrm>
                <a:off x="4518299" y="1034891"/>
                <a:ext cx="4365351" cy="3231654"/>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Is the distribution of Job Functions the same across different genders?</a:t>
                </a:r>
              </a:p>
              <a:p>
                <a:endParaRPr lang="en-US" sz="1200" dirty="0">
                  <a:latin typeface="Times New Roman" panose="02020603050405020304" pitchFamily="18" charset="0"/>
                  <a:cs typeface="Times New Roman" panose="02020603050405020304" pitchFamily="18" charset="0"/>
                </a:endParaRPr>
              </a:p>
              <a:p>
                <a14:m>
                  <m:oMath xmlns:m="http://schemas.openxmlformats.org/officeDocument/2006/math">
                    <m:r>
                      <a:rPr lang="en-SG" sz="1200" b="0" i="1" smtClean="0">
                        <a:latin typeface="Cambria Math" panose="02040503050406030204" pitchFamily="18" charset="0"/>
                        <a:cs typeface="Times New Roman" panose="02020603050405020304" pitchFamily="18" charset="0"/>
                      </a:rPr>
                      <m:t>𝐻</m:t>
                    </m:r>
                    <m:r>
                      <a:rPr lang="en-SG" sz="1200" b="0" i="1" smtClean="0">
                        <a:latin typeface="Cambria Math" panose="02040503050406030204" pitchFamily="18" charset="0"/>
                        <a:cs typeface="Times New Roman" panose="02020603050405020304" pitchFamily="18" charset="0"/>
                      </a:rPr>
                      <m:t>0</m:t>
                    </m:r>
                  </m:oMath>
                </a14:m>
                <a:r>
                  <a:rPr lang="en-US" sz="1200" dirty="0">
                    <a:latin typeface="Times New Roman" panose="02020603050405020304" pitchFamily="18" charset="0"/>
                    <a:cs typeface="Times New Roman" panose="02020603050405020304" pitchFamily="18" charset="0"/>
                  </a:rPr>
                  <a:t> : Job Function is distributed the same across Gender  </a:t>
                </a:r>
              </a:p>
              <a:p>
                <a14:m>
                  <m:oMath xmlns:m="http://schemas.openxmlformats.org/officeDocument/2006/math">
                    <m:r>
                      <a:rPr lang="en-SG" sz="1200" b="0" i="1" smtClean="0">
                        <a:latin typeface="Cambria Math" panose="02040503050406030204" pitchFamily="18" charset="0"/>
                        <a:cs typeface="Times New Roman" panose="02020603050405020304" pitchFamily="18" charset="0"/>
                      </a:rPr>
                      <m:t>𝐻</m:t>
                    </m:r>
                    <m:r>
                      <a:rPr lang="en-SG" sz="1200" b="0" i="1" smtClean="0">
                        <a:latin typeface="Cambria Math" panose="02040503050406030204" pitchFamily="18" charset="0"/>
                        <a:cs typeface="Times New Roman" panose="02020603050405020304" pitchFamily="18" charset="0"/>
                      </a:rPr>
                      <m:t>1</m:t>
                    </m:r>
                  </m:oMath>
                </a14:m>
                <a:r>
                  <a:rPr lang="en-US" sz="1200" dirty="0">
                    <a:latin typeface="Times New Roman" panose="02020603050405020304" pitchFamily="18" charset="0"/>
                    <a:cs typeface="Times New Roman" panose="02020603050405020304" pitchFamily="18" charset="0"/>
                  </a:rPr>
                  <a:t>: Job Function is </a:t>
                </a:r>
                <a:r>
                  <a:rPr lang="en-US" sz="1200" u="sng" dirty="0">
                    <a:latin typeface="Times New Roman" panose="02020603050405020304" pitchFamily="18" charset="0"/>
                    <a:cs typeface="Times New Roman" panose="02020603050405020304" pitchFamily="18" charset="0"/>
                  </a:rPr>
                  <a:t>not</a:t>
                </a:r>
                <a:r>
                  <a:rPr lang="en-US" sz="1200" dirty="0">
                    <a:latin typeface="Times New Roman" panose="02020603050405020304" pitchFamily="18" charset="0"/>
                    <a:cs typeface="Times New Roman" panose="02020603050405020304" pitchFamily="18" charset="0"/>
                  </a:rPr>
                  <a:t> distributed the same across Gender</a:t>
                </a: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shows that the company does not discriminate against gender, as the distribution of the job roles are the same regardless of gender.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Employees who feel welcome in their workplace take 75% fewer sick days and exhibit 50% lower turnover risk, whereas those who experience microaggressions are 3x more likely to think about leaving their jobs (</a:t>
                </a:r>
                <a:r>
                  <a:rPr lang="en-US" sz="1200" dirty="0" err="1">
                    <a:latin typeface="Times New Roman" panose="02020603050405020304" pitchFamily="18" charset="0"/>
                    <a:cs typeface="Times New Roman" panose="02020603050405020304" pitchFamily="18" charset="0"/>
                  </a:rPr>
                  <a:t>Headstart</a:t>
                </a:r>
                <a:r>
                  <a:rPr lang="en-US" sz="1200" dirty="0">
                    <a:latin typeface="Times New Roman" panose="02020603050405020304" pitchFamily="18" charset="0"/>
                    <a:cs typeface="Times New Roman" panose="02020603050405020304" pitchFamily="18" charset="0"/>
                  </a:rPr>
                  <a:t>, 2020). </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As such, there is a relationship between the presence of gender bias in the distribution of job roles and turnover rates. </a:t>
                </a:r>
              </a:p>
            </p:txBody>
          </p:sp>
        </mc:Choice>
        <mc:Fallback xmlns="">
          <p:sp>
            <p:nvSpPr>
              <p:cNvPr id="8" name="TextBox 7">
                <a:extLst>
                  <a:ext uri="{FF2B5EF4-FFF2-40B4-BE49-F238E27FC236}">
                    <a16:creationId xmlns:a16="http://schemas.microsoft.com/office/drawing/2014/main" id="{B9E50A63-E702-AA14-F3F8-A689E69FAF11}"/>
                  </a:ext>
                </a:extLst>
              </p:cNvPr>
              <p:cNvSpPr txBox="1">
                <a:spLocks noRot="1" noChangeAspect="1" noMove="1" noResize="1" noEditPoints="1" noAdjustHandles="1" noChangeArrowheads="1" noChangeShapeType="1" noTextEdit="1"/>
              </p:cNvSpPr>
              <p:nvPr/>
            </p:nvSpPr>
            <p:spPr>
              <a:xfrm>
                <a:off x="4518299" y="1034891"/>
                <a:ext cx="4365351" cy="3231654"/>
              </a:xfrm>
              <a:prstGeom prst="rect">
                <a:avLst/>
              </a:prstGeom>
              <a:blipFill>
                <a:blip r:embed="rId4"/>
                <a:stretch>
                  <a:fillRect t="-189" r="-838" b="-566"/>
                </a:stretch>
              </a:blipFill>
            </p:spPr>
            <p:txBody>
              <a:bodyPr/>
              <a:lstStyle/>
              <a:p>
                <a:r>
                  <a:rPr lang="en-GB">
                    <a:noFill/>
                  </a:rPr>
                  <a:t> </a:t>
                </a:r>
              </a:p>
            </p:txBody>
          </p:sp>
        </mc:Fallback>
      </mc:AlternateContent>
    </p:spTree>
    <p:extLst>
      <p:ext uri="{BB962C8B-B14F-4D97-AF65-F5344CB8AC3E}">
        <p14:creationId xmlns:p14="http://schemas.microsoft.com/office/powerpoint/2010/main" val="139092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2703333" y="157041"/>
            <a:ext cx="3629932"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br>
              <a:rPr lang="en" dirty="0"/>
            </a:br>
            <a:r>
              <a:rPr lang="en" sz="1400" dirty="0"/>
              <a:t>Chi-Square Test for Association</a:t>
            </a:r>
            <a:endParaRPr dirty="0"/>
          </a:p>
        </p:txBody>
      </p:sp>
      <p:sp>
        <p:nvSpPr>
          <p:cNvPr id="630" name="Google Shape;630;p45"/>
          <p:cNvSpPr/>
          <p:nvPr/>
        </p:nvSpPr>
        <p:spPr>
          <a:xfrm>
            <a:off x="95250" y="1378562"/>
            <a:ext cx="4533900" cy="3304272"/>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54;p31">
            <a:extLst>
              <a:ext uri="{FF2B5EF4-FFF2-40B4-BE49-F238E27FC236}">
                <a16:creationId xmlns:a16="http://schemas.microsoft.com/office/drawing/2014/main" id="{DB7AEDD6-1397-AF73-8109-9B3EDEF103EF}"/>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30" name="Google Shape;255;p31">
            <a:extLst>
              <a:ext uri="{FF2B5EF4-FFF2-40B4-BE49-F238E27FC236}">
                <a16:creationId xmlns:a16="http://schemas.microsoft.com/office/drawing/2014/main" id="{0741A148-4034-A731-69B4-B499879DEEF4}"/>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E50A63-E702-AA14-F3F8-A689E69FAF11}"/>
                  </a:ext>
                </a:extLst>
              </p:cNvPr>
              <p:cNvSpPr txBox="1"/>
              <p:nvPr/>
            </p:nvSpPr>
            <p:spPr>
              <a:xfrm>
                <a:off x="4741392" y="1100986"/>
                <a:ext cx="4161308" cy="3647152"/>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Is the distribution of Freq. of Business Travel the same across different Marital Statuses?</a:t>
                </a:r>
              </a:p>
              <a:p>
                <a:endParaRPr lang="en-US" sz="1100" dirty="0">
                  <a:latin typeface="Times New Roman" panose="02020603050405020304" pitchFamily="18" charset="0"/>
                  <a:cs typeface="Times New Roman" panose="02020603050405020304" pitchFamily="18" charset="0"/>
                </a:endParaRPr>
              </a:p>
              <a:p>
                <a14:m>
                  <m:oMath xmlns:m="http://schemas.openxmlformats.org/officeDocument/2006/math">
                    <m:r>
                      <a:rPr lang="en-SG" sz="1100" b="0" i="1" smtClean="0">
                        <a:latin typeface="Cambria Math" panose="02040503050406030204" pitchFamily="18" charset="0"/>
                        <a:cs typeface="Times New Roman" panose="02020603050405020304" pitchFamily="18" charset="0"/>
                      </a:rPr>
                      <m:t>𝐻</m:t>
                    </m:r>
                    <m:r>
                      <a:rPr lang="en-SG" sz="1100" b="0" i="1" smtClean="0">
                        <a:latin typeface="Cambria Math" panose="02040503050406030204" pitchFamily="18" charset="0"/>
                        <a:cs typeface="Times New Roman" panose="02020603050405020304" pitchFamily="18" charset="0"/>
                      </a:rPr>
                      <m:t>0</m:t>
                    </m:r>
                  </m:oMath>
                </a14:m>
                <a:r>
                  <a:rPr lang="en-US" sz="1100" dirty="0">
                    <a:latin typeface="Times New Roman" panose="02020603050405020304" pitchFamily="18" charset="0"/>
                    <a:cs typeface="Times New Roman" panose="02020603050405020304" pitchFamily="18" charset="0"/>
                  </a:rPr>
                  <a:t> : Freq. of Business Travel is distributed the same across</a:t>
                </a:r>
              </a:p>
              <a:p>
                <a:r>
                  <a:rPr lang="en-US" sz="1100" dirty="0">
                    <a:latin typeface="Times New Roman" panose="02020603050405020304" pitchFamily="18" charset="0"/>
                    <a:cs typeface="Times New Roman" panose="02020603050405020304" pitchFamily="18" charset="0"/>
                  </a:rPr>
                  <a:t>        Marital Status </a:t>
                </a:r>
                <a:endParaRPr lang="en-SG" sz="1100" b="0" i="1" dirty="0">
                  <a:latin typeface="Cambria Math" panose="02040503050406030204" pitchFamily="18" charset="0"/>
                  <a:cs typeface="Times New Roman" panose="02020603050405020304" pitchFamily="18" charset="0"/>
                </a:endParaRPr>
              </a:p>
              <a:p>
                <a14:m>
                  <m:oMath xmlns:m="http://schemas.openxmlformats.org/officeDocument/2006/math">
                    <m:r>
                      <a:rPr lang="en-SG" sz="1100" i="1">
                        <a:latin typeface="Cambria Math" panose="02040503050406030204" pitchFamily="18" charset="0"/>
                        <a:cs typeface="Times New Roman" panose="02020603050405020304" pitchFamily="18" charset="0"/>
                      </a:rPr>
                      <m:t>𝐻</m:t>
                    </m:r>
                    <m:r>
                      <a:rPr lang="en-SG" sz="1100" b="0" i="1" smtClean="0">
                        <a:latin typeface="Cambria Math" panose="02040503050406030204" pitchFamily="18" charset="0"/>
                        <a:cs typeface="Times New Roman" panose="02020603050405020304" pitchFamily="18" charset="0"/>
                      </a:rPr>
                      <m:t>1</m:t>
                    </m:r>
                  </m:oMath>
                </a14:m>
                <a:r>
                  <a:rPr lang="en-US" sz="1100" dirty="0">
                    <a:latin typeface="Times New Roman" panose="02020603050405020304" pitchFamily="18" charset="0"/>
                    <a:cs typeface="Times New Roman" panose="02020603050405020304" pitchFamily="18" charset="0"/>
                  </a:rPr>
                  <a:t> : Freq. of Business Travel is </a:t>
                </a:r>
                <a:r>
                  <a:rPr lang="en-US" sz="1100" u="sng" dirty="0">
                    <a:latin typeface="Times New Roman" panose="02020603050405020304" pitchFamily="18" charset="0"/>
                    <a:cs typeface="Times New Roman" panose="02020603050405020304" pitchFamily="18" charset="0"/>
                  </a:rPr>
                  <a:t>not</a:t>
                </a:r>
                <a:r>
                  <a:rPr lang="en-US" sz="1100" dirty="0">
                    <a:latin typeface="Times New Roman" panose="02020603050405020304" pitchFamily="18" charset="0"/>
                    <a:cs typeface="Times New Roman" panose="02020603050405020304" pitchFamily="18" charset="0"/>
                  </a:rPr>
                  <a:t> distributed the same across</a:t>
                </a:r>
              </a:p>
              <a:p>
                <a:r>
                  <a:rPr lang="en-US" sz="1100" dirty="0">
                    <a:latin typeface="Times New Roman" panose="02020603050405020304" pitchFamily="18" charset="0"/>
                    <a:cs typeface="Times New Roman" panose="02020603050405020304" pitchFamily="18" charset="0"/>
                  </a:rPr>
                  <a:t>        Marital Status </a:t>
                </a:r>
                <a:endParaRPr lang="en-SG" sz="1100" i="1" dirty="0">
                  <a:latin typeface="Cambria Math" panose="020405030504060302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This shows that the marital status of employees is not associated with the frequency of business travel.</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I would have assumed that employees who are not married would travel more frequently due to there being restrictions on time commitment.</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I initially </a:t>
                </a:r>
                <a:r>
                  <a:rPr lang="en-US" sz="1100" dirty="0" err="1">
                    <a:latin typeface="Times New Roman" panose="02020603050405020304" pitchFamily="18" charset="0"/>
                    <a:cs typeface="Times New Roman" panose="02020603050405020304" pitchFamily="18" charset="0"/>
                  </a:rPr>
                  <a:t>hypothesised</a:t>
                </a:r>
                <a:r>
                  <a:rPr lang="en-US" sz="1100" dirty="0">
                    <a:latin typeface="Times New Roman" panose="02020603050405020304" pitchFamily="18" charset="0"/>
                    <a:cs typeface="Times New Roman" panose="02020603050405020304" pitchFamily="18" charset="0"/>
                  </a:rPr>
                  <a:t> that married employees who travel frequently would be an anomaly, but it turns out that the distribution is generally the same. </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This may be due to overseas training and team building activities that require international travel.</a:t>
                </a:r>
              </a:p>
            </p:txBody>
          </p:sp>
        </mc:Choice>
        <mc:Fallback xmlns="">
          <p:sp>
            <p:nvSpPr>
              <p:cNvPr id="8" name="TextBox 7">
                <a:extLst>
                  <a:ext uri="{FF2B5EF4-FFF2-40B4-BE49-F238E27FC236}">
                    <a16:creationId xmlns:a16="http://schemas.microsoft.com/office/drawing/2014/main" id="{B9E50A63-E702-AA14-F3F8-A689E69FAF11}"/>
                  </a:ext>
                </a:extLst>
              </p:cNvPr>
              <p:cNvSpPr txBox="1">
                <a:spLocks noRot="1" noChangeAspect="1" noMove="1" noResize="1" noEditPoints="1" noAdjustHandles="1" noChangeArrowheads="1" noChangeShapeType="1" noTextEdit="1"/>
              </p:cNvSpPr>
              <p:nvPr/>
            </p:nvSpPr>
            <p:spPr>
              <a:xfrm>
                <a:off x="4741392" y="1100986"/>
                <a:ext cx="4161308" cy="3647152"/>
              </a:xfrm>
              <a:prstGeom prst="rect">
                <a:avLst/>
              </a:prstGeom>
              <a:blipFill>
                <a:blip r:embed="rId3"/>
                <a:stretch>
                  <a:fillRect r="-293" b="-334"/>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7BC46EDE-CC6B-6834-451F-B90E0B87A8E1}"/>
              </a:ext>
            </a:extLst>
          </p:cNvPr>
          <p:cNvPicPr>
            <a:picLocks noChangeAspect="1"/>
          </p:cNvPicPr>
          <p:nvPr/>
        </p:nvPicPr>
        <p:blipFill>
          <a:blip r:embed="rId4"/>
          <a:stretch>
            <a:fillRect/>
          </a:stretch>
        </p:blipFill>
        <p:spPr>
          <a:xfrm>
            <a:off x="147431" y="1450967"/>
            <a:ext cx="4424569" cy="3155950"/>
          </a:xfrm>
          <a:prstGeom prst="rect">
            <a:avLst/>
          </a:prstGeom>
        </p:spPr>
      </p:pic>
    </p:spTree>
    <p:extLst>
      <p:ext uri="{BB962C8B-B14F-4D97-AF65-F5344CB8AC3E}">
        <p14:creationId xmlns:p14="http://schemas.microsoft.com/office/powerpoint/2010/main" val="221933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5223969" y="336310"/>
            <a:ext cx="3629932"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Exploration</a:t>
            </a:r>
            <a:br>
              <a:rPr lang="en" dirty="0"/>
            </a:br>
            <a:r>
              <a:rPr lang="en" sz="1400" dirty="0"/>
              <a:t>Correlation Matrix</a:t>
            </a:r>
            <a:endParaRPr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52252" y="1365249"/>
            <a:ext cx="5191194" cy="2940051"/>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TextBox 21">
            <a:extLst>
              <a:ext uri="{FF2B5EF4-FFF2-40B4-BE49-F238E27FC236}">
                <a16:creationId xmlns:a16="http://schemas.microsoft.com/office/drawing/2014/main" id="{E13D827C-D67B-55AD-C8FF-5CB0970E84F1}"/>
              </a:ext>
            </a:extLst>
          </p:cNvPr>
          <p:cNvSpPr txBox="1"/>
          <p:nvPr/>
        </p:nvSpPr>
        <p:spPr>
          <a:xfrm>
            <a:off x="5361618" y="1773445"/>
            <a:ext cx="3584664" cy="2123658"/>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We can see that there is a 50% correlation between Salary and Age</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There is also a 50% correlation between Length of Service and Salary</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However, since it is only 0.5, this means that there is a coin flip chance that these variables are correlated to each other.</a:t>
            </a:r>
          </a:p>
          <a:p>
            <a:pPr algn="just"/>
            <a:r>
              <a:rPr lang="en-US" sz="1200" dirty="0">
                <a:latin typeface="Times New Roman" panose="02020603050405020304" pitchFamily="18" charset="0"/>
                <a:cs typeface="Times New Roman" panose="02020603050405020304" pitchFamily="18" charset="0"/>
              </a:rPr>
              <a:t>Hence, there is no correlation between any of the columns.</a:t>
            </a:r>
          </a:p>
        </p:txBody>
      </p:sp>
      <p:sp>
        <p:nvSpPr>
          <p:cNvPr id="28" name="Google Shape;254;p31">
            <a:extLst>
              <a:ext uri="{FF2B5EF4-FFF2-40B4-BE49-F238E27FC236}">
                <a16:creationId xmlns:a16="http://schemas.microsoft.com/office/drawing/2014/main" id="{91EC5A91-F8A3-3644-A1D6-EF7D756C97B3}"/>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9" name="Google Shape;255;p31">
            <a:extLst>
              <a:ext uri="{FF2B5EF4-FFF2-40B4-BE49-F238E27FC236}">
                <a16:creationId xmlns:a16="http://schemas.microsoft.com/office/drawing/2014/main" id="{68352F33-0324-5C81-3FEC-01C995F01083}"/>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F47E4CB7-5A11-4451-5660-4A28FAC360B9}"/>
              </a:ext>
            </a:extLst>
          </p:cNvPr>
          <p:cNvPicPr>
            <a:picLocks noChangeAspect="1"/>
          </p:cNvPicPr>
          <p:nvPr/>
        </p:nvPicPr>
        <p:blipFill>
          <a:blip r:embed="rId3"/>
          <a:stretch>
            <a:fillRect/>
          </a:stretch>
        </p:blipFill>
        <p:spPr>
          <a:xfrm>
            <a:off x="107657" y="1445749"/>
            <a:ext cx="5067561" cy="2792178"/>
          </a:xfrm>
          <a:prstGeom prst="rect">
            <a:avLst/>
          </a:prstGeom>
        </p:spPr>
      </p:pic>
    </p:spTree>
    <p:extLst>
      <p:ext uri="{BB962C8B-B14F-4D97-AF65-F5344CB8AC3E}">
        <p14:creationId xmlns:p14="http://schemas.microsoft.com/office/powerpoint/2010/main" val="2568034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4752614" y="322438"/>
            <a:ext cx="4182380"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Data Exploration</a:t>
            </a:r>
            <a:br>
              <a:rPr lang="en-GB" dirty="0"/>
            </a:br>
            <a:r>
              <a:rPr lang="en-US" sz="1400" dirty="0"/>
              <a:t>Pair-plot for Pairwise Relationships</a:t>
            </a:r>
            <a:endParaRPr lang="en-GB" sz="1400" dirty="0"/>
          </a:p>
        </p:txBody>
      </p:sp>
      <p:grpSp>
        <p:nvGrpSpPr>
          <p:cNvPr id="638" name="Google Shape;638;p45"/>
          <p:cNvGrpSpPr/>
          <p:nvPr/>
        </p:nvGrpSpPr>
        <p:grpSpPr>
          <a:xfrm>
            <a:off x="4887442" y="162470"/>
            <a:ext cx="764096" cy="175985"/>
            <a:chOff x="4917734" y="191707"/>
            <a:chExt cx="764096" cy="175985"/>
          </a:xfrm>
        </p:grpSpPr>
        <p:grpSp>
          <p:nvGrpSpPr>
            <p:cNvPr id="639" name="Google Shape;639;p45"/>
            <p:cNvGrpSpPr/>
            <p:nvPr/>
          </p:nvGrpSpPr>
          <p:grpSpPr>
            <a:xfrm>
              <a:off x="4917734" y="191707"/>
              <a:ext cx="175994" cy="175985"/>
              <a:chOff x="266768" y="1721375"/>
              <a:chExt cx="397907" cy="397887"/>
            </a:xfrm>
          </p:grpSpPr>
          <p:sp>
            <p:nvSpPr>
              <p:cNvPr id="640" name="Google Shape;640;p4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5"/>
            <p:cNvGrpSpPr/>
            <p:nvPr/>
          </p:nvGrpSpPr>
          <p:grpSpPr>
            <a:xfrm>
              <a:off x="5211543" y="191707"/>
              <a:ext cx="175976" cy="175985"/>
              <a:chOff x="864491" y="1723250"/>
              <a:chExt cx="397866" cy="397887"/>
            </a:xfrm>
          </p:grpSpPr>
          <p:sp>
            <p:nvSpPr>
              <p:cNvPr id="643" name="Google Shape;643;p4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45"/>
            <p:cNvSpPr/>
            <p:nvPr/>
          </p:nvSpPr>
          <p:spPr>
            <a:xfrm>
              <a:off x="5505334" y="207724"/>
              <a:ext cx="176496" cy="14395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0;p45">
            <a:extLst>
              <a:ext uri="{FF2B5EF4-FFF2-40B4-BE49-F238E27FC236}">
                <a16:creationId xmlns:a16="http://schemas.microsoft.com/office/drawing/2014/main" id="{A3397472-1E1A-73A1-CD67-8BDC3603369B}"/>
              </a:ext>
            </a:extLst>
          </p:cNvPr>
          <p:cNvSpPr/>
          <p:nvPr/>
        </p:nvSpPr>
        <p:spPr>
          <a:xfrm>
            <a:off x="416112" y="717550"/>
            <a:ext cx="4028888" cy="4030588"/>
          </a:xfrm>
          <a:prstGeom prst="roundRect">
            <a:avLst>
              <a:gd name="adj"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D5DF6058-4032-9100-C6D2-2786287D70F8}"/>
              </a:ext>
            </a:extLst>
          </p:cNvPr>
          <p:cNvSpPr txBox="1"/>
          <p:nvPr/>
        </p:nvSpPr>
        <p:spPr>
          <a:xfrm>
            <a:off x="4754880" y="1280160"/>
            <a:ext cx="3973008" cy="3600986"/>
          </a:xfrm>
          <a:prstGeom prst="rect">
            <a:avLst/>
          </a:prstGeom>
          <a:noFill/>
        </p:spPr>
        <p:txBody>
          <a:bodyPr wrap="square" rtlCol="0">
            <a:spAutoFit/>
          </a:bodyPr>
          <a:lstStyle/>
          <a:p>
            <a:pPr algn="just"/>
            <a:r>
              <a:rPr lang="en-US" sz="1200" b="1" dirty="0">
                <a:latin typeface="Times New Roman" panose="02020603050405020304" pitchFamily="18" charset="0"/>
                <a:cs typeface="Times New Roman" panose="02020603050405020304" pitchFamily="18" charset="0"/>
              </a:rPr>
              <a:t>Age</a:t>
            </a:r>
          </a:p>
          <a:p>
            <a:pPr algn="just"/>
            <a:r>
              <a:rPr lang="en-US" sz="1200" dirty="0">
                <a:latin typeface="Times New Roman" panose="02020603050405020304" pitchFamily="18" charset="0"/>
                <a:cs typeface="Times New Roman" panose="02020603050405020304" pitchFamily="18" charset="0"/>
              </a:rPr>
              <a:t>We can observe that the age of the employee corresponds to how long they stay and serve the company. However, we can see that a decent number of employees leave the company after 10-12 years of service regardless of their age. This trend fades away slightly as employees get older, but the trend is still there.</a:t>
            </a:r>
          </a:p>
          <a:p>
            <a:pPr algn="just"/>
            <a:endParaRPr lang="en-US" sz="1200" dirty="0">
              <a:latin typeface="Times New Roman" panose="02020603050405020304" pitchFamily="18" charset="0"/>
              <a:cs typeface="Times New Roman" panose="02020603050405020304" pitchFamily="18" charset="0"/>
            </a:endParaRPr>
          </a:p>
          <a:p>
            <a:pPr algn="just"/>
            <a:r>
              <a:rPr lang="en-US" sz="1200" dirty="0">
                <a:latin typeface="Times New Roman" panose="02020603050405020304" pitchFamily="18" charset="0"/>
                <a:cs typeface="Times New Roman" panose="02020603050405020304" pitchFamily="18" charset="0"/>
              </a:rPr>
              <a:t>This means that there is a struggle between job security and the weight of the factors determining them wanting to leave their job. As employees grow older, most employees want to start a family and settle down. Hence, the need for job security is usually higher then. The need for job security decreases nearing the end of the employee’s life, as they have already made enough money to retire. The inverse is true: younger employees do not need job security as they have just entered the workforce and are flexible in wanting to move around and experience differing job roles and/or industries.</a:t>
            </a:r>
          </a:p>
          <a:p>
            <a:pPr algn="just"/>
            <a:endParaRPr lang="en-US" sz="1200" dirty="0">
              <a:latin typeface="Times New Roman" panose="02020603050405020304" pitchFamily="18" charset="0"/>
              <a:cs typeface="Times New Roman" panose="02020603050405020304" pitchFamily="18" charset="0"/>
            </a:endParaRPr>
          </a:p>
        </p:txBody>
      </p:sp>
      <p:sp>
        <p:nvSpPr>
          <p:cNvPr id="21" name="Google Shape;254;p31">
            <a:extLst>
              <a:ext uri="{FF2B5EF4-FFF2-40B4-BE49-F238E27FC236}">
                <a16:creationId xmlns:a16="http://schemas.microsoft.com/office/drawing/2014/main" id="{EA20EC3D-7708-154A-6E4F-6CA45BC0BDAE}"/>
              </a:ext>
            </a:extLst>
          </p:cNvPr>
          <p:cNvSpPr txBox="1"/>
          <p:nvPr/>
        </p:nvSpPr>
        <p:spPr>
          <a:xfrm>
            <a:off x="5814750" y="1313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endParaRPr sz="1100" dirty="0">
              <a:solidFill>
                <a:schemeClr val="dk1"/>
              </a:solidFill>
              <a:latin typeface="Times New Roman" panose="02020603050405020304" pitchFamily="18" charset="0"/>
              <a:ea typeface="Nunito"/>
              <a:cs typeface="Times New Roman" panose="02020603050405020304" pitchFamily="18" charset="0"/>
              <a:sym typeface="Nunito"/>
            </a:endParaRPr>
          </a:p>
        </p:txBody>
      </p:sp>
      <p:sp>
        <p:nvSpPr>
          <p:cNvPr id="22" name="Google Shape;255;p31">
            <a:extLst>
              <a:ext uri="{FF2B5EF4-FFF2-40B4-BE49-F238E27FC236}">
                <a16:creationId xmlns:a16="http://schemas.microsoft.com/office/drawing/2014/main" id="{36B9E150-76B7-2746-144A-C4F27F5C52A1}"/>
              </a:ext>
            </a:extLst>
          </p:cNvPr>
          <p:cNvSpPr txBox="1"/>
          <p:nvPr/>
        </p:nvSpPr>
        <p:spPr>
          <a:xfrm flipH="1">
            <a:off x="659112" y="4748138"/>
            <a:ext cx="2678400" cy="289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dirty="0">
                <a:solidFill>
                  <a:schemeClr val="dk1"/>
                </a:solidFill>
                <a:latin typeface="Times New Roman" panose="02020603050405020304" pitchFamily="18" charset="0"/>
                <a:ea typeface="Nunito"/>
                <a:cs typeface="Times New Roman" panose="02020603050405020304" pitchFamily="18" charset="0"/>
                <a:sym typeface="Nunito"/>
              </a:rPr>
              <a:t>Singapore Polytechnic</a:t>
            </a:r>
          </a:p>
        </p:txBody>
      </p:sp>
      <p:pic>
        <p:nvPicPr>
          <p:cNvPr id="6" name="Picture 5">
            <a:extLst>
              <a:ext uri="{FF2B5EF4-FFF2-40B4-BE49-F238E27FC236}">
                <a16:creationId xmlns:a16="http://schemas.microsoft.com/office/drawing/2014/main" id="{518E2F40-DA38-D450-7B08-BA4EB471F7E4}"/>
              </a:ext>
            </a:extLst>
          </p:cNvPr>
          <p:cNvPicPr>
            <a:picLocks noChangeAspect="1"/>
          </p:cNvPicPr>
          <p:nvPr/>
        </p:nvPicPr>
        <p:blipFill>
          <a:blip r:embed="rId3"/>
          <a:stretch>
            <a:fillRect/>
          </a:stretch>
        </p:blipFill>
        <p:spPr>
          <a:xfrm>
            <a:off x="516345" y="804629"/>
            <a:ext cx="3839756" cy="3877142"/>
          </a:xfrm>
          <a:prstGeom prst="rect">
            <a:avLst/>
          </a:prstGeom>
        </p:spPr>
      </p:pic>
      <p:sp>
        <p:nvSpPr>
          <p:cNvPr id="2" name="Rectangle 1">
            <a:extLst>
              <a:ext uri="{FF2B5EF4-FFF2-40B4-BE49-F238E27FC236}">
                <a16:creationId xmlns:a16="http://schemas.microsoft.com/office/drawing/2014/main" id="{696C0BCD-ED72-0BA2-00A9-4B120A54E576}"/>
              </a:ext>
            </a:extLst>
          </p:cNvPr>
          <p:cNvSpPr/>
          <p:nvPr/>
        </p:nvSpPr>
        <p:spPr>
          <a:xfrm>
            <a:off x="516345" y="804628"/>
            <a:ext cx="1039404" cy="38771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68609972"/>
      </p:ext>
    </p:extLst>
  </p:cSld>
  <p:clrMapOvr>
    <a:masterClrMapping/>
  </p:clrMapOvr>
</p:sld>
</file>

<file path=ppt/theme/theme1.xml><?xml version="1.0" encoding="utf-8"?>
<a:theme xmlns:a="http://schemas.openxmlformats.org/drawingml/2006/main" name="Korean Minimalist Style Pitch Deck by Slidesgo">
  <a:themeElements>
    <a:clrScheme name="Simple Light">
      <a:dk1>
        <a:srgbClr val="212739"/>
      </a:dk1>
      <a:lt1>
        <a:srgbClr val="ECEBF8"/>
      </a:lt1>
      <a:dk2>
        <a:srgbClr val="FFFFFF"/>
      </a:dk2>
      <a:lt2>
        <a:srgbClr val="FFFFFF"/>
      </a:lt2>
      <a:accent1>
        <a:srgbClr val="B9B3FF"/>
      </a:accent1>
      <a:accent2>
        <a:srgbClr val="FFFFFF"/>
      </a:accent2>
      <a:accent3>
        <a:srgbClr val="FFFFFF"/>
      </a:accent3>
      <a:accent4>
        <a:srgbClr val="FFFFFF"/>
      </a:accent4>
      <a:accent5>
        <a:srgbClr val="FFFFFF"/>
      </a:accent5>
      <a:accent6>
        <a:srgbClr val="FFFFFF"/>
      </a:accent6>
      <a:hlink>
        <a:srgbClr val="21273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AIML Regression</Template>
  <TotalTime>1075</TotalTime>
  <Words>4876</Words>
  <Application>Microsoft Office PowerPoint</Application>
  <PresentationFormat>On-screen Show (16:9)</PresentationFormat>
  <Paragraphs>425</Paragraphs>
  <Slides>45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Bigshot One</vt:lpstr>
      <vt:lpstr>Overpass</vt:lpstr>
      <vt:lpstr>Times New Roman</vt:lpstr>
      <vt:lpstr>Georgia</vt:lpstr>
      <vt:lpstr>Cambria Math</vt:lpstr>
      <vt:lpstr>Big Shoulders Text Black</vt:lpstr>
      <vt:lpstr>Calibri</vt:lpstr>
      <vt:lpstr>Korean Minimalist Style Pitch Deck by Slidesgo</vt:lpstr>
      <vt:lpstr>AIML Clustering</vt:lpstr>
      <vt:lpstr>01.</vt:lpstr>
      <vt:lpstr>Problem Breakdown</vt:lpstr>
      <vt:lpstr>Problem</vt:lpstr>
      <vt:lpstr>Data Manipulation &amp; Exploration</vt:lpstr>
      <vt:lpstr>Data Exploration</vt:lpstr>
      <vt:lpstr>Data Exploration Chi-Square Test for Association</vt:lpstr>
      <vt:lpstr>Data Exploration Correlation Matrix</vt:lpstr>
      <vt:lpstr>Data Exploration Pair-plot for Pairwise Relationships</vt:lpstr>
      <vt:lpstr>PowerPoint Presentation</vt:lpstr>
      <vt:lpstr>PowerPoint Presentation</vt:lpstr>
      <vt:lpstr>Scaling Data</vt:lpstr>
      <vt:lpstr>Data Encoding &amp; Feature Engineeringz</vt:lpstr>
      <vt:lpstr>Modelling &amp; Tuning</vt:lpstr>
      <vt:lpstr>Distance Metrics</vt:lpstr>
      <vt:lpstr>Evaluation Metrics</vt:lpstr>
      <vt:lpstr>Models Used</vt:lpstr>
      <vt:lpstr>Agglomerative Clustering </vt:lpstr>
      <vt:lpstr>PowerPoint Presentation</vt:lpstr>
      <vt:lpstr>DBSCAN </vt:lpstr>
      <vt:lpstr>PowerPoint Presentation</vt:lpstr>
      <vt:lpstr>PowerPoint Presentation</vt:lpstr>
      <vt:lpstr>K-Medoids </vt:lpstr>
      <vt:lpstr>PowerPoint Presentation</vt:lpstr>
      <vt:lpstr>Spectral Clustering</vt:lpstr>
      <vt:lpstr>Spectral Clustering</vt:lpstr>
      <vt:lpstr>Model Analysis</vt:lpstr>
      <vt:lpstr>Spectral Clustering  (Hyperparameter Tuned) </vt:lpstr>
      <vt:lpstr>PowerPoint Presentation</vt:lpstr>
      <vt:lpstr>PowerPoint Presentation</vt:lpstr>
      <vt:lpstr>PowerPoint Presentation</vt:lpstr>
      <vt:lpstr>PowerPoint Presentation</vt:lpstr>
      <vt:lpstr>PowerPoint Presentation</vt:lpstr>
      <vt:lpstr>Agglomerative Clustering  (Hyperparameter Tuned) </vt:lpstr>
      <vt:lpstr>PowerPoint Presentation</vt:lpstr>
      <vt:lpstr>PowerPoint Presentation</vt:lpstr>
      <vt:lpstr>PowerPoint Presentation</vt:lpstr>
      <vt:lpstr>PowerPoint Presentation</vt:lpstr>
      <vt:lpstr>PowerPoint Presentation</vt:lpstr>
      <vt:lpstr>PowerPoint Presentation</vt:lpstr>
      <vt:lpstr>Conclusion</vt:lpstr>
      <vt:lpstr>Model Interpretation </vt:lpstr>
      <vt:lpstr>Conclusion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AIML Regression</dc:title>
  <dc:creator>JUSTIN WONG JUIN HNG</dc:creator>
  <cp:lastModifiedBy>JUSTIN WONG JUIN HNG</cp:lastModifiedBy>
  <cp:revision>8</cp:revision>
  <dcterms:created xsi:type="dcterms:W3CDTF">2022-08-11T09:53:55Z</dcterms:created>
  <dcterms:modified xsi:type="dcterms:W3CDTF">2022-08-12T14:30:06Z</dcterms:modified>
</cp:coreProperties>
</file>